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8" r:id="rId3"/>
    <p:sldId id="259" r:id="rId4"/>
    <p:sldId id="257" r:id="rId5"/>
    <p:sldId id="263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1320" y="4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Sunday, May 22,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Sunday, May 22,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Sunday, May 22,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Sunday, May 22,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Sunday, May 22,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Sunday, May 22,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Sunday, May 22,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Sunday, May 22,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Sunday, May 22,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Sunday, May 22,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Sunday, May 22,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Sunday, May 22,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Databases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10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foundational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Database is a structured collection of records or data that is stored in a computer system. </a:t>
            </a:r>
          </a:p>
          <a:p>
            <a:r>
              <a:rPr lang="en-US" dirty="0"/>
              <a:t>The structure is achieved by organizing the data according to a database model. </a:t>
            </a:r>
          </a:p>
          <a:p>
            <a:r>
              <a:rPr lang="en-US" dirty="0"/>
              <a:t>A database model defines the manner in which the various files of a database are linked together. The various models are:</a:t>
            </a:r>
          </a:p>
          <a:p>
            <a:pPr lvl="1"/>
            <a:r>
              <a:rPr lang="en-US" dirty="0"/>
              <a:t>Hierarchical database</a:t>
            </a:r>
          </a:p>
          <a:p>
            <a:pPr lvl="1"/>
            <a:r>
              <a:rPr lang="en-US" dirty="0"/>
              <a:t>Network database</a:t>
            </a:r>
          </a:p>
          <a:p>
            <a:pPr lvl="1"/>
            <a:r>
              <a:rPr lang="en-US" dirty="0"/>
              <a:t>Relational </a:t>
            </a:r>
            <a:r>
              <a:rPr lang="en-US" dirty="0" smtClean="0"/>
              <a:t>database (most common)</a:t>
            </a:r>
            <a:endParaRPr lang="en-US" dirty="0"/>
          </a:p>
          <a:p>
            <a:pPr lvl="1"/>
            <a:r>
              <a:rPr lang="en-US" dirty="0"/>
              <a:t>Object-oriented </a:t>
            </a:r>
            <a:r>
              <a:rPr lang="en-US" dirty="0" smtClean="0"/>
              <a:t>database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09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foundational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Database Management System (DBMS) is a packaged application software system that enables a </a:t>
            </a:r>
            <a:r>
              <a:rPr lang="en-US" dirty="0" smtClean="0"/>
              <a:t>user </a:t>
            </a:r>
            <a:r>
              <a:rPr lang="en-US" smtClean="0"/>
              <a:t>or application </a:t>
            </a:r>
            <a:r>
              <a:rPr lang="en-US" dirty="0"/>
              <a:t>to:</a:t>
            </a:r>
          </a:p>
          <a:p>
            <a:pPr lvl="1"/>
            <a:r>
              <a:rPr lang="en-US" dirty="0"/>
              <a:t>Create and access data in one or more databases</a:t>
            </a:r>
          </a:p>
          <a:p>
            <a:pPr lvl="1"/>
            <a:r>
              <a:rPr lang="en-US" dirty="0"/>
              <a:t>Manage user requests to query data</a:t>
            </a:r>
          </a:p>
          <a:p>
            <a:pPr lvl="1"/>
            <a:r>
              <a:rPr lang="en-US" dirty="0" smtClean="0"/>
              <a:t>Dominant </a:t>
            </a:r>
            <a:r>
              <a:rPr lang="en-US" dirty="0"/>
              <a:t>DBMSs in use today:</a:t>
            </a:r>
          </a:p>
          <a:p>
            <a:pPr lvl="2"/>
            <a:r>
              <a:rPr lang="en-US" dirty="0"/>
              <a:t>SQL Server</a:t>
            </a:r>
          </a:p>
          <a:p>
            <a:pPr lvl="2"/>
            <a:r>
              <a:rPr lang="en-US" dirty="0"/>
              <a:t>Oracle</a:t>
            </a:r>
          </a:p>
          <a:p>
            <a:pPr lvl="2"/>
            <a:r>
              <a:rPr lang="en-US" dirty="0"/>
              <a:t>IBM DB2</a:t>
            </a:r>
          </a:p>
        </p:txBody>
      </p:sp>
    </p:spTree>
    <p:extLst>
      <p:ext uri="{BB962C8B-B14F-4D97-AF65-F5344CB8AC3E}">
        <p14:creationId xmlns:p14="http://schemas.microsoft.com/office/powerpoint/2010/main" val="315699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risks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953000"/>
          </a:xfrm>
        </p:spPr>
        <p:txBody>
          <a:bodyPr>
            <a:normAutofit/>
          </a:bodyPr>
          <a:lstStyle/>
          <a:p>
            <a:r>
              <a:rPr lang="en-US" sz="3200" dirty="0"/>
              <a:t>Limit access to data</a:t>
            </a:r>
          </a:p>
          <a:p>
            <a:r>
              <a:rPr lang="en-US" sz="3200" dirty="0" smtClean="0"/>
              <a:t>ID management</a:t>
            </a:r>
          </a:p>
          <a:p>
            <a:r>
              <a:rPr lang="en-US" sz="3200" dirty="0" smtClean="0"/>
              <a:t>Accessed when stored or via connection</a:t>
            </a:r>
          </a:p>
          <a:p>
            <a:r>
              <a:rPr lang="en-US" sz="3200" dirty="0" smtClean="0"/>
              <a:t>Keep software up-to-date</a:t>
            </a:r>
          </a:p>
          <a:p>
            <a:r>
              <a:rPr lang="en-US" sz="3200" dirty="0" smtClean="0"/>
              <a:t>Stored Procedures</a:t>
            </a:r>
          </a:p>
          <a:p>
            <a:r>
              <a:rPr lang="en-US" sz="3200" dirty="0" smtClean="0"/>
              <a:t>Replicating instances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0857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foundational points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Data can be updated various ways:</a:t>
            </a:r>
          </a:p>
          <a:p>
            <a:pPr lvl="1"/>
            <a:r>
              <a:rPr lang="en-US" dirty="0" smtClean="0"/>
              <a:t>Standard application account</a:t>
            </a:r>
          </a:p>
          <a:p>
            <a:pPr lvl="2"/>
            <a:r>
              <a:rPr lang="en-US" dirty="0" smtClean="0"/>
              <a:t>Application ID “talks” to </a:t>
            </a:r>
            <a:r>
              <a:rPr lang="en-US" dirty="0" smtClean="0"/>
              <a:t>database – </a:t>
            </a:r>
            <a:r>
              <a:rPr lang="en-US" dirty="0" err="1" smtClean="0"/>
              <a:t>appl’n</a:t>
            </a:r>
            <a:r>
              <a:rPr lang="en-US" dirty="0" smtClean="0"/>
              <a:t> decides on access</a:t>
            </a:r>
            <a:endParaRPr lang="en-US" dirty="0" smtClean="0"/>
          </a:p>
          <a:p>
            <a:pPr lvl="2"/>
            <a:r>
              <a:rPr lang="en-US" dirty="0" smtClean="0"/>
              <a:t>E.g., Oracle/SAP</a:t>
            </a:r>
            <a:endParaRPr lang="en-US" dirty="0"/>
          </a:p>
          <a:p>
            <a:pPr lvl="1"/>
            <a:r>
              <a:rPr lang="en-US" dirty="0" smtClean="0"/>
              <a:t>End-user mapped account</a:t>
            </a:r>
          </a:p>
          <a:p>
            <a:pPr lvl="2"/>
            <a:r>
              <a:rPr lang="en-US" dirty="0" smtClean="0"/>
              <a:t>End-user ID “talks” to </a:t>
            </a:r>
            <a:r>
              <a:rPr lang="en-US" dirty="0" smtClean="0"/>
              <a:t>database – database decides on access</a:t>
            </a:r>
            <a:endParaRPr lang="en-US" dirty="0" smtClean="0"/>
          </a:p>
          <a:p>
            <a:pPr lvl="2"/>
            <a:r>
              <a:rPr lang="en-US" dirty="0" smtClean="0"/>
              <a:t>E.g., Great Plains Dynamics</a:t>
            </a:r>
          </a:p>
          <a:p>
            <a:pPr lvl="1"/>
            <a:r>
              <a:rPr lang="en-US" dirty="0" smtClean="0"/>
              <a:t>Standard database accounts </a:t>
            </a:r>
          </a:p>
          <a:p>
            <a:pPr lvl="2"/>
            <a:r>
              <a:rPr lang="en-US" dirty="0" smtClean="0"/>
              <a:t>Direct database access</a:t>
            </a:r>
          </a:p>
        </p:txBody>
      </p:sp>
      <p:grpSp>
        <p:nvGrpSpPr>
          <p:cNvPr id="11" name="Group 78"/>
          <p:cNvGrpSpPr>
            <a:grpSpLocks/>
          </p:cNvGrpSpPr>
          <p:nvPr/>
        </p:nvGrpSpPr>
        <p:grpSpPr bwMode="auto">
          <a:xfrm>
            <a:off x="4352356" y="1785053"/>
            <a:ext cx="4769793" cy="4663086"/>
            <a:chOff x="1133" y="1166"/>
            <a:chExt cx="3257" cy="3227"/>
          </a:xfrm>
        </p:grpSpPr>
        <p:pic>
          <p:nvPicPr>
            <p:cNvPr id="12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36" y="1166"/>
              <a:ext cx="2898" cy="2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AutoShape 74"/>
            <p:cNvSpPr>
              <a:spLocks noChangeArrowheads="1"/>
            </p:cNvSpPr>
            <p:nvPr/>
          </p:nvSpPr>
          <p:spPr bwMode="gray">
            <a:xfrm>
              <a:off x="3544" y="3283"/>
              <a:ext cx="304" cy="472"/>
            </a:xfrm>
            <a:prstGeom prst="upArrow">
              <a:avLst>
                <a:gd name="adj1" fmla="val 50000"/>
                <a:gd name="adj2" fmla="val 38816"/>
              </a:avLst>
            </a:prstGeom>
            <a:solidFill>
              <a:srgbClr val="E5E5CC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4" name="Text Box 75"/>
            <p:cNvSpPr txBox="1">
              <a:spLocks noChangeArrowheads="1"/>
            </p:cNvSpPr>
            <p:nvPr/>
          </p:nvSpPr>
          <p:spPr bwMode="gray">
            <a:xfrm>
              <a:off x="3006" y="3818"/>
              <a:ext cx="1384" cy="575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square" lIns="45720" rIns="45720">
              <a:spAutoFit/>
            </a:bodyPr>
            <a:lstStyle/>
            <a:p>
              <a:pPr algn="ctr"/>
              <a:r>
                <a:rPr lang="en-US" sz="1600" b="1" dirty="0">
                  <a:solidFill>
                    <a:sysClr val="windowText" lastClr="000000"/>
                  </a:solidFill>
                  <a:latin typeface="+mj-lt"/>
                </a:rPr>
                <a:t>Direct Database Access (DBA and IT Personnel)</a:t>
              </a:r>
            </a:p>
          </p:txBody>
        </p:sp>
        <p:sp>
          <p:nvSpPr>
            <p:cNvPr id="15" name="AutoShape 76"/>
            <p:cNvSpPr>
              <a:spLocks noChangeArrowheads="1"/>
            </p:cNvSpPr>
            <p:nvPr/>
          </p:nvSpPr>
          <p:spPr bwMode="gray">
            <a:xfrm>
              <a:off x="1656" y="2658"/>
              <a:ext cx="304" cy="1042"/>
            </a:xfrm>
            <a:prstGeom prst="upArrow">
              <a:avLst>
                <a:gd name="adj1" fmla="val 50000"/>
                <a:gd name="adj2" fmla="val 38816"/>
              </a:avLst>
            </a:prstGeom>
            <a:solidFill>
              <a:srgbClr val="E5E5CC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6" name="Text Box 77"/>
            <p:cNvSpPr txBox="1">
              <a:spLocks noChangeArrowheads="1"/>
            </p:cNvSpPr>
            <p:nvPr/>
          </p:nvSpPr>
          <p:spPr bwMode="gray">
            <a:xfrm>
              <a:off x="1133" y="3803"/>
              <a:ext cx="1384" cy="575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lIns="45720" rIns="45720">
              <a:spAutoFit/>
            </a:bodyPr>
            <a:lstStyle/>
            <a:p>
              <a:pPr algn="ctr"/>
              <a:r>
                <a:rPr lang="en-US" sz="1600" b="1" dirty="0">
                  <a:solidFill>
                    <a:sysClr val="windowText" lastClr="000000"/>
                  </a:solidFill>
                  <a:latin typeface="+mj-lt"/>
                </a:rPr>
                <a:t>User Access </a:t>
              </a:r>
            </a:p>
            <a:p>
              <a:pPr algn="ctr"/>
              <a:r>
                <a:rPr lang="en-US" sz="1600" b="1" dirty="0">
                  <a:solidFill>
                    <a:sysClr val="windowText" lastClr="000000"/>
                  </a:solidFill>
                  <a:latin typeface="+mj-lt"/>
                </a:rPr>
                <a:t>(Business Personnel)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632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risks</a:t>
            </a:r>
            <a:br>
              <a:rPr lang="en-US" dirty="0" smtClean="0"/>
            </a:br>
            <a:r>
              <a:rPr lang="en-US" sz="3100" i="1" dirty="0" smtClean="0"/>
              <a:t>ID </a:t>
            </a:r>
            <a:r>
              <a:rPr lang="en-US" sz="3100" i="1" dirty="0" smtClean="0"/>
              <a:t>management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“Industry </a:t>
            </a:r>
            <a:r>
              <a:rPr lang="en-US" dirty="0" smtClean="0"/>
              <a:t>Leading </a:t>
            </a:r>
            <a:r>
              <a:rPr lang="en-US" dirty="0"/>
              <a:t>Practices” for </a:t>
            </a:r>
            <a:r>
              <a:rPr lang="en-US" dirty="0" smtClean="0"/>
              <a:t>ID management</a:t>
            </a:r>
            <a:endParaRPr lang="en-US" dirty="0"/>
          </a:p>
          <a:p>
            <a:pPr lvl="1"/>
            <a:r>
              <a:rPr lang="en-US" dirty="0"/>
              <a:t>Passwords for the super user accounts should only be known by select system administrators. Use of the these accounts should be logged and monitored</a:t>
            </a:r>
          </a:p>
          <a:p>
            <a:pPr lvl="1"/>
            <a:r>
              <a:rPr lang="en-US" dirty="0"/>
              <a:t>Carefully manage access to super-user accounts, privileged user classes, and special privileges</a:t>
            </a:r>
          </a:p>
          <a:p>
            <a:pPr lvl="1"/>
            <a:r>
              <a:rPr lang="en-US" dirty="0"/>
              <a:t>Use formal procedures to authorize the creation/removal of </a:t>
            </a:r>
            <a:r>
              <a:rPr lang="en-US" dirty="0" smtClean="0"/>
              <a:t>users</a:t>
            </a:r>
            <a:endParaRPr lang="en-US" dirty="0"/>
          </a:p>
          <a:p>
            <a:pPr lvl="1"/>
            <a:r>
              <a:rPr lang="en-US" dirty="0"/>
              <a:t>Accounts that have not logged on for an extended period of time should be </a:t>
            </a:r>
            <a:r>
              <a:rPr lang="en-US" dirty="0" smtClean="0"/>
              <a:t>disabled</a:t>
            </a:r>
          </a:p>
          <a:p>
            <a:pPr lvl="1"/>
            <a:r>
              <a:rPr lang="en-US" dirty="0" smtClean="0"/>
              <a:t>Users </a:t>
            </a:r>
            <a:r>
              <a:rPr lang="en-US" dirty="0"/>
              <a:t>should be reviewed by management </a:t>
            </a:r>
            <a:r>
              <a:rPr lang="en-US" dirty="0" smtClean="0"/>
              <a:t>periodically</a:t>
            </a:r>
            <a:endParaRPr lang="en-US" dirty="0"/>
          </a:p>
          <a:p>
            <a:pPr lvl="1"/>
            <a:r>
              <a:rPr lang="en-US" dirty="0"/>
              <a:t>Default accounts should be properly managed and/or renamed. </a:t>
            </a:r>
            <a:r>
              <a:rPr lang="en-GB" dirty="0"/>
              <a:t>This will minimize the risks of intruders using these well-known accounts when attempting to </a:t>
            </a:r>
            <a:r>
              <a:rPr lang="en-GB" dirty="0" smtClean="0"/>
              <a:t>access the database</a:t>
            </a:r>
          </a:p>
          <a:p>
            <a:pPr lvl="1"/>
            <a:r>
              <a:rPr lang="en-GB" dirty="0" smtClean="0"/>
              <a:t>Use complex/strong password settings</a:t>
            </a:r>
            <a:endParaRPr lang="en-US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7395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Key </a:t>
            </a:r>
            <a:r>
              <a:rPr lang="en-US" dirty="0"/>
              <a:t>R</a:t>
            </a:r>
            <a:r>
              <a:rPr lang="en-US" dirty="0" smtClean="0"/>
              <a:t>isks</a:t>
            </a:r>
            <a:endParaRPr lang="en-US" sz="31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Database data and </a:t>
            </a:r>
            <a:r>
              <a:rPr lang="en-US" sz="2800" dirty="0"/>
              <a:t>links/connections </a:t>
            </a:r>
            <a:r>
              <a:rPr lang="en-US" sz="2800" dirty="0" smtClean="0"/>
              <a:t>are accessed in storage or </a:t>
            </a:r>
            <a:r>
              <a:rPr lang="en-US" sz="2800" dirty="0" err="1" smtClean="0"/>
              <a:t>enroute</a:t>
            </a:r>
            <a:r>
              <a:rPr lang="en-US" sz="2800" dirty="0" smtClean="0"/>
              <a:t> </a:t>
            </a:r>
          </a:p>
          <a:p>
            <a:pPr lvl="1"/>
            <a:r>
              <a:rPr lang="en-US" dirty="0" smtClean="0"/>
              <a:t>Secure with </a:t>
            </a:r>
            <a:r>
              <a:rPr lang="en-US" dirty="0"/>
              <a:t>encryption</a:t>
            </a:r>
          </a:p>
          <a:p>
            <a:r>
              <a:rPr lang="en-US" sz="2800" dirty="0" smtClean="0"/>
              <a:t>Keep software up-to-date</a:t>
            </a:r>
            <a:endParaRPr lang="en-US" sz="2800" dirty="0" smtClean="0"/>
          </a:p>
          <a:p>
            <a:pPr lvl="1"/>
            <a:r>
              <a:rPr lang="en-US" dirty="0" smtClean="0"/>
              <a:t>To reduce risk exploitation of weaknesses</a:t>
            </a:r>
            <a:endParaRPr lang="en-US" dirty="0" smtClean="0"/>
          </a:p>
          <a:p>
            <a:r>
              <a:rPr lang="en-US" sz="2800" dirty="0" smtClean="0"/>
              <a:t>Stored procedures </a:t>
            </a:r>
          </a:p>
          <a:p>
            <a:pPr lvl="1"/>
            <a:r>
              <a:rPr lang="en-US" dirty="0" smtClean="0"/>
              <a:t>Programs for recurring </a:t>
            </a:r>
            <a:r>
              <a:rPr lang="en-US" dirty="0"/>
              <a:t>data extraction. e.g., from source/financial reporting/production database to analytics database</a:t>
            </a:r>
          </a:p>
          <a:p>
            <a:pPr lvl="1"/>
            <a:r>
              <a:rPr lang="en-US" dirty="0" smtClean="0"/>
              <a:t>Define </a:t>
            </a:r>
            <a:r>
              <a:rPr lang="en-US" dirty="0" smtClean="0"/>
              <a:t>standard procedures to change/monitor stored procedures </a:t>
            </a:r>
            <a:endParaRPr lang="en-US" dirty="0" smtClean="0"/>
          </a:p>
          <a:p>
            <a:r>
              <a:rPr lang="en-US" sz="2800" dirty="0" smtClean="0"/>
              <a:t>Replicating databases</a:t>
            </a:r>
          </a:p>
          <a:p>
            <a:pPr lvl="1"/>
            <a:r>
              <a:rPr lang="en-US" dirty="0"/>
              <a:t>Create configuration baselines to review </a:t>
            </a:r>
            <a:r>
              <a:rPr lang="en-US" dirty="0" smtClean="0"/>
              <a:t>against</a:t>
            </a:r>
          </a:p>
        </p:txBody>
      </p:sp>
    </p:spTree>
    <p:extLst>
      <p:ext uri="{BB962C8B-B14F-4D97-AF65-F5344CB8AC3E}">
        <p14:creationId xmlns:p14="http://schemas.microsoft.com/office/powerpoint/2010/main" val="113062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393</TotalTime>
  <Words>377</Words>
  <Application>Microsoft Office PowerPoint</Application>
  <PresentationFormat>On-screen Show (4:3)</PresentationFormat>
  <Paragraphs>56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Clarity</vt:lpstr>
      <vt:lpstr>Databases</vt:lpstr>
      <vt:lpstr>Key foundational points</vt:lpstr>
      <vt:lpstr>Key foundational points</vt:lpstr>
      <vt:lpstr>Key risks</vt:lpstr>
      <vt:lpstr>Key foundational points</vt:lpstr>
      <vt:lpstr>Key risks ID management</vt:lpstr>
      <vt:lpstr>Other Key Risks</vt:lpstr>
    </vt:vector>
  </TitlesOfParts>
  <Company>Ernst &amp; Young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Operating Systems</dc:title>
  <dc:creator>Bernard Perales</dc:creator>
  <cp:lastModifiedBy>Kobelsky, Kevin</cp:lastModifiedBy>
  <cp:revision>20</cp:revision>
  <dcterms:created xsi:type="dcterms:W3CDTF">2016-05-10T16:00:29Z</dcterms:created>
  <dcterms:modified xsi:type="dcterms:W3CDTF">2016-05-22T23:51:35Z</dcterms:modified>
</cp:coreProperties>
</file>