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7"/>
  </p:notesMasterIdLst>
  <p:sldIdLst>
    <p:sldId id="256" r:id="rId2"/>
    <p:sldId id="258" r:id="rId3"/>
    <p:sldId id="260" r:id="rId4"/>
    <p:sldId id="262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1746" y="2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3F46AE-38AE-4AB1-BA56-177521665085}" type="datetimeFigureOut">
              <a:rPr lang="en-US" smtClean="0"/>
              <a:t>5/23/2016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D748F9-7C13-42FE-BCB2-8D0F3301F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7172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Refer to SOC website on these slides</a:t>
            </a:r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1E29C2C-FE23-4716-90CC-CA71D653F447}" type="slidenum">
              <a:rPr lang="en-US" smtClean="0">
                <a:latin typeface="Arial" charset="0"/>
              </a:rPr>
              <a:pPr/>
              <a:t>5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58787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32C8-69A7-458B-9684-2BFA64B31948}" type="datetime2">
              <a:rPr lang="en-US" smtClean="0"/>
              <a:t>Monday, May 23,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57FC-95B6-4D89-AFDA-ABA33EE921E5}" type="datetime2">
              <a:rPr lang="en-US" smtClean="0"/>
              <a:t>Monday, May 23,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49AC-EB31-477F-92A9-B1988E232878}" type="datetime2">
              <a:rPr lang="en-US" smtClean="0"/>
              <a:t>Monday, May 23,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6A3A3-94A6-4E5B-AF39-173ACA3E61CC}" type="datetime2">
              <a:rPr lang="en-US" smtClean="0"/>
              <a:t>Monday, May 23,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D019-A32C-4EAD-B8E6-DBDA699692FD}" type="datetime2">
              <a:rPr lang="en-US" smtClean="0"/>
              <a:t>Monday, May 23,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98F-560C-4997-81C4-81D4D9187EAB}" type="datetime2">
              <a:rPr lang="en-US" smtClean="0"/>
              <a:t>Monday, May 23,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72B2-CA5C-437D-87D0-8081271A9E4B}" type="datetime2">
              <a:rPr lang="en-US" smtClean="0"/>
              <a:t>Monday, May 23, 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4847-11EF-4466-A8AD-85CDB7B49118}" type="datetime2">
              <a:rPr lang="en-US" smtClean="0"/>
              <a:t>Monday, May 23,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8457A-3AB9-4880-8A0C-9F8524491207}" type="datetime2">
              <a:rPr lang="en-US" smtClean="0"/>
              <a:t>Monday, May 23, 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76D3-5B7F-4300-ABED-C91F1B2AE209}" type="datetime2">
              <a:rPr lang="en-US" smtClean="0"/>
              <a:t>Monday, May 23,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1E59-17DD-41CE-97CA-624A472382D4}" type="datetime2">
              <a:rPr lang="en-US" smtClean="0"/>
              <a:t>Monday, May 23,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80CB818-7379-467D-8E76-EF9D9074A26C}" type="datetime2">
              <a:rPr lang="en-US" smtClean="0"/>
              <a:t>Monday, May 23,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dirty="0" smtClean="0"/>
              <a:t>Service organization control (SOC) Reporting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10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foundational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How do you ensure controls exist when you outsource?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“</a:t>
            </a:r>
            <a:r>
              <a:rPr lang="en-US" dirty="0"/>
              <a:t>Service organizations” perform functions or tasks that a customer would otherwise need to perform themselves, typically IT outsourcing or business processing outsourcing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When </a:t>
            </a:r>
            <a:r>
              <a:rPr lang="en-US" dirty="0"/>
              <a:t>service organization handles information owned by 3rd party,  need is created for independent  reporting on the controls over the handling of the </a:t>
            </a:r>
            <a:r>
              <a:rPr lang="en-US" dirty="0" smtClean="0"/>
              <a:t>information.</a:t>
            </a:r>
            <a:br>
              <a:rPr lang="en-US" dirty="0" smtClean="0"/>
            </a:br>
            <a:r>
              <a:rPr lang="en-US" u="sng" dirty="0" smtClean="0"/>
              <a:t>S</a:t>
            </a:r>
            <a:r>
              <a:rPr lang="en-US" dirty="0" smtClean="0"/>
              <a:t>ervice </a:t>
            </a:r>
            <a:r>
              <a:rPr lang="en-US" u="sng" dirty="0" smtClean="0"/>
              <a:t>O</a:t>
            </a:r>
            <a:r>
              <a:rPr lang="en-US" dirty="0" smtClean="0"/>
              <a:t>rganization </a:t>
            </a:r>
            <a:r>
              <a:rPr lang="en-US" u="sng" dirty="0" smtClean="0"/>
              <a:t>C</a:t>
            </a:r>
            <a:r>
              <a:rPr lang="en-US" dirty="0" smtClean="0"/>
              <a:t>ontrol report.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093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 </a:t>
            </a:r>
            <a:r>
              <a:rPr lang="en-US" dirty="0" smtClean="0"/>
              <a:t>reports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9095978"/>
              </p:ext>
            </p:extLst>
          </p:nvPr>
        </p:nvGraphicFramePr>
        <p:xfrm>
          <a:off x="152400" y="1447800"/>
          <a:ext cx="8762999" cy="5268278"/>
        </p:xfrm>
        <a:graphic>
          <a:graphicData uri="http://schemas.openxmlformats.org/drawingml/2006/table">
            <a:tbl>
              <a:tblPr/>
              <a:tblGrid>
                <a:gridCol w="1040405"/>
                <a:gridCol w="2080810"/>
                <a:gridCol w="3050985"/>
                <a:gridCol w="2590799"/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kumimoji="0" lang="en-US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20411" marR="2041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SOC 1 </a:t>
                      </a:r>
                      <a:r>
                        <a:rPr kumimoji="0" lang="en-US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Reports (old SAS 70)</a:t>
                      </a:r>
                      <a:endParaRPr kumimoji="0" lang="en-US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20411" marR="2041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SOC 2 Reports</a:t>
                      </a:r>
                      <a:endParaRPr kumimoji="0" lang="en-US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20411" marR="2041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SOC 3  </a:t>
                      </a:r>
                      <a:r>
                        <a:rPr kumimoji="0" lang="en-US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Reports (</a:t>
                      </a:r>
                      <a:r>
                        <a:rPr kumimoji="0" lang="en-US" sz="105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SysTrust</a:t>
                      </a:r>
                      <a:r>
                        <a:rPr kumimoji="0" lang="en-US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, </a:t>
                      </a:r>
                      <a:r>
                        <a:rPr kumimoji="0" lang="en-US" sz="105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WebTrust</a:t>
                      </a:r>
                      <a:r>
                        <a:rPr kumimoji="0" lang="en-US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)</a:t>
                      </a:r>
                      <a:endParaRPr kumimoji="0" lang="en-US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20411" marR="2041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Subject matter of the engagement </a:t>
                      </a:r>
                      <a:endParaRPr kumimoji="0" lang="en-US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20411" marR="2041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Controls at a service organization relevant to user entities internal control over financial reporting. </a:t>
                      </a: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20411" marR="2041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Controls at a service organization relevant to security, availability, processing integrity confidentiality, or privacy.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kumimoji="0" lang="en-US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If the report addresses the privacy principle,  the service organization’s compliance with the commitments in its statement of privacy practices</a:t>
                      </a:r>
                    </a:p>
                  </a:txBody>
                  <a:tcPr marL="20411" marR="2041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Controls at a service organization relevant to  security, availability, processing integrity, confidentiality, or privacy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kumimoji="0" lang="en-US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If the report addresses the privacy principle,  the service organization’s compliance with the commitments in its privacy notice </a:t>
                      </a:r>
                    </a:p>
                  </a:txBody>
                  <a:tcPr marL="20411" marR="2041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Purpose</a:t>
                      </a:r>
                      <a:endParaRPr kumimoji="0" lang="en-US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20411" marR="2041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Reports </a:t>
                      </a:r>
                      <a:r>
                        <a:rPr lang="en-US" sz="105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on </a:t>
                      </a:r>
                      <a:r>
                        <a:rPr lang="en-US" sz="105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controls </a:t>
                      </a:r>
                      <a:r>
                        <a:rPr lang="en-US" sz="105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for financial statement </a:t>
                      </a:r>
                      <a:r>
                        <a:rPr lang="en-US" sz="105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audits</a:t>
                      </a:r>
                      <a:endParaRPr kumimoji="0" lang="en-US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20411" marR="2041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Reports on controls related to compliance or </a:t>
                      </a:r>
                      <a:r>
                        <a:rPr lang="en-US" sz="105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operations </a:t>
                      </a:r>
                      <a:r>
                        <a:rPr lang="en-US" sz="105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wrt</a:t>
                      </a:r>
                      <a:endParaRPr lang="en-US" sz="105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-Confidentiality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-Privacy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-Processing Integrity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-Security (Access – physical, logical)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-Availability</a:t>
                      </a:r>
                      <a:endParaRPr kumimoji="0" lang="en-US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20411" marR="2041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Reports on controls related to compliance or operations </a:t>
                      </a:r>
                      <a:r>
                        <a:rPr lang="en-US" sz="105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wrt</a:t>
                      </a:r>
                      <a:endParaRPr lang="en-US" sz="105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-Confidentiality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-Privacy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-Processing Integrity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-Security (Access – physical, logical)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-Availability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via Seal</a:t>
                      </a:r>
                      <a:endParaRPr kumimoji="0" lang="en-US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20411" marR="2041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Types</a:t>
                      </a:r>
                      <a:endParaRPr kumimoji="0" lang="en-US" sz="105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20411" marR="2041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 – Point in time</a:t>
                      </a:r>
                    </a:p>
                    <a:p>
                      <a:pPr algn="l"/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 – Period of time</a:t>
                      </a:r>
                      <a:endParaRPr kumimoji="0" lang="en-US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20411" marR="2041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 – Point in time</a:t>
                      </a:r>
                    </a:p>
                    <a:p>
                      <a:pPr algn="l"/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 – Period of time</a:t>
                      </a:r>
                    </a:p>
                  </a:txBody>
                  <a:tcPr marL="20411" marR="2041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Period of time</a:t>
                      </a:r>
                      <a:endParaRPr kumimoji="0" lang="en-US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20411" marR="2041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03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Intended users</a:t>
                      </a:r>
                      <a:endParaRPr kumimoji="0" lang="en-US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20411" marR="2041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Auditor’s of the user entity’s financial statements, management of the user entities, and management of the service organization.</a:t>
                      </a:r>
                    </a:p>
                  </a:txBody>
                  <a:tcPr marL="20411" marR="2041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3429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Management of service organization and users, and other parties </a:t>
                      </a:r>
                      <a:r>
                        <a:rPr kumimoji="0" lang="en-US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that are knowledgeable about </a:t>
                      </a:r>
                    </a:p>
                    <a:p>
                      <a:pPr marL="365125" marR="0" lvl="1" indent="-1825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>
                          <a:tab pos="228600" algn="l"/>
                          <a:tab pos="3429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the nature of the service provided by the service organization </a:t>
                      </a:r>
                    </a:p>
                    <a:p>
                      <a:pPr marL="365125" marR="0" lvl="1" indent="-1825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>
                          <a:tab pos="228600" algn="l"/>
                          <a:tab pos="3429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how </a:t>
                      </a: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system </a:t>
                      </a:r>
                      <a:r>
                        <a:rPr kumimoji="0" lang="en-US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interacts with user </a:t>
                      </a: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entities</a:t>
                      </a:r>
                      <a:endParaRPr kumimoji="0" lang="en-US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365125" marR="0" lvl="1" indent="-1825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>
                          <a:tab pos="228600" algn="l"/>
                          <a:tab pos="3429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internal control and its limitations</a:t>
                      </a:r>
                    </a:p>
                    <a:p>
                      <a:pPr marL="365125" marR="0" lvl="1" indent="-1825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>
                          <a:tab pos="228600" algn="l"/>
                          <a:tab pos="3429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complementary user-entity controls and how they interact with related controls at the service organization</a:t>
                      </a:r>
                    </a:p>
                    <a:p>
                      <a:pPr marL="365125" marR="0" lvl="1" indent="-1825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>
                          <a:tab pos="228600" algn="l"/>
                          <a:tab pos="3429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the criteria and how controls address </a:t>
                      </a: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them</a:t>
                      </a:r>
                      <a:endParaRPr kumimoji="0" lang="en-US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20411" marR="2041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3429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Anyone</a:t>
                      </a:r>
                      <a:endParaRPr kumimoji="0" lang="en-US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20411" marR="2041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6689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lowchart: Document 14"/>
          <p:cNvSpPr/>
          <p:nvPr/>
        </p:nvSpPr>
        <p:spPr bwMode="auto">
          <a:xfrm>
            <a:off x="152400" y="3581400"/>
            <a:ext cx="3200400" cy="3048000"/>
          </a:xfrm>
          <a:prstGeom prst="flowChartDocumen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>
              <a:defRPr/>
            </a:pPr>
            <a:r>
              <a:rPr lang="en-US" sz="1800" b="1" dirty="0">
                <a:solidFill>
                  <a:schemeClr val="accent2">
                    <a:lumMod val="75000"/>
                  </a:schemeClr>
                </a:solidFill>
              </a:rPr>
              <a:t>SOC 1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1800" dirty="0">
                <a:solidFill>
                  <a:schemeClr val="accent2">
                    <a:lumMod val="75000"/>
                  </a:schemeClr>
                </a:solidFill>
              </a:rPr>
              <a:t>A</a:t>
            </a:r>
            <a:r>
              <a:rPr lang="en-US" sz="1800" dirty="0">
                <a:solidFill>
                  <a:schemeClr val="tx1"/>
                </a:solidFill>
              </a:rPr>
              <a:t>uditors report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1800" dirty="0" smtClean="0">
                <a:solidFill>
                  <a:schemeClr val="tx1"/>
                </a:solidFill>
              </a:rPr>
              <a:t>Detailed </a:t>
            </a:r>
            <a:r>
              <a:rPr lang="en-US" sz="1800" dirty="0">
                <a:solidFill>
                  <a:schemeClr val="tx1"/>
                </a:solidFill>
              </a:rPr>
              <a:t>system description 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1800" dirty="0">
                <a:solidFill>
                  <a:schemeClr val="tx1"/>
                </a:solidFill>
              </a:rPr>
              <a:t>Management assertion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1800" dirty="0">
                <a:solidFill>
                  <a:schemeClr val="tx1"/>
                </a:solidFill>
              </a:rPr>
              <a:t>Management controls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1800" dirty="0">
                <a:solidFill>
                  <a:schemeClr val="tx1"/>
                </a:solidFill>
              </a:rPr>
              <a:t>Auditor tests of controls and results of those tests – </a:t>
            </a:r>
            <a:r>
              <a:rPr lang="en-US" sz="18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control objectives</a:t>
            </a:r>
          </a:p>
        </p:txBody>
      </p:sp>
      <p:sp>
        <p:nvSpPr>
          <p:cNvPr id="31749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Reports - The Content</a:t>
            </a:r>
          </a:p>
        </p:txBody>
      </p:sp>
      <p:sp>
        <p:nvSpPr>
          <p:cNvPr id="17" name="Flowchart: Document 16"/>
          <p:cNvSpPr/>
          <p:nvPr/>
        </p:nvSpPr>
        <p:spPr bwMode="auto">
          <a:xfrm>
            <a:off x="6096000" y="3429000"/>
            <a:ext cx="3048000" cy="3048000"/>
          </a:xfrm>
          <a:prstGeom prst="flowChartDocumen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>
              <a:defRPr/>
            </a:pPr>
            <a:r>
              <a:rPr lang="en-US" sz="1800" b="1" dirty="0">
                <a:solidFill>
                  <a:schemeClr val="accent2">
                    <a:lumMod val="75000"/>
                  </a:schemeClr>
                </a:solidFill>
              </a:rPr>
              <a:t>SOC 3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1800" dirty="0">
                <a:solidFill>
                  <a:schemeClr val="accent2">
                    <a:lumMod val="75000"/>
                  </a:schemeClr>
                </a:solidFill>
              </a:rPr>
              <a:t>A</a:t>
            </a:r>
            <a:r>
              <a:rPr lang="en-US" sz="1800" dirty="0">
                <a:solidFill>
                  <a:schemeClr val="tx1"/>
                </a:solidFill>
              </a:rPr>
              <a:t>uditors report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1800" strike="sngStrike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Detailed</a:t>
            </a:r>
            <a:r>
              <a:rPr lang="en-US" sz="1800" dirty="0" smtClean="0">
                <a:solidFill>
                  <a:schemeClr val="tx1"/>
                </a:solidFill>
              </a:rPr>
              <a:t> system </a:t>
            </a:r>
            <a:r>
              <a:rPr lang="en-US" sz="1800" dirty="0">
                <a:solidFill>
                  <a:schemeClr val="tx1"/>
                </a:solidFill>
              </a:rPr>
              <a:t>description 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1800" dirty="0">
                <a:solidFill>
                  <a:schemeClr val="tx1"/>
                </a:solidFill>
              </a:rPr>
              <a:t>Management assertion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1800" strike="sngStrike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Management controls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1800" strike="sngStrike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Auditor tests of controls and results of those tests</a:t>
            </a:r>
          </a:p>
          <a:p>
            <a:pPr>
              <a:defRPr/>
            </a:pPr>
            <a:endParaRPr lang="en-US" sz="1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9" name="Flowchart: Document 18"/>
          <p:cNvSpPr/>
          <p:nvPr/>
        </p:nvSpPr>
        <p:spPr bwMode="auto">
          <a:xfrm>
            <a:off x="2971800" y="1371600"/>
            <a:ext cx="3200400" cy="3048000"/>
          </a:xfrm>
          <a:prstGeom prst="flowChartDocumen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>
              <a:defRPr/>
            </a:pPr>
            <a:r>
              <a:rPr lang="en-US" sz="1800" b="1" dirty="0">
                <a:solidFill>
                  <a:schemeClr val="accent2">
                    <a:lumMod val="75000"/>
                  </a:schemeClr>
                </a:solidFill>
              </a:rPr>
              <a:t>SOC 2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1800" dirty="0">
                <a:solidFill>
                  <a:schemeClr val="accent2">
                    <a:lumMod val="75000"/>
                  </a:schemeClr>
                </a:solidFill>
              </a:rPr>
              <a:t>A</a:t>
            </a:r>
            <a:r>
              <a:rPr lang="en-US" sz="1800" dirty="0">
                <a:solidFill>
                  <a:schemeClr val="tx1"/>
                </a:solidFill>
              </a:rPr>
              <a:t>uditors report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1800" dirty="0" smtClean="0">
                <a:solidFill>
                  <a:schemeClr val="tx1"/>
                </a:solidFill>
              </a:rPr>
              <a:t>Detailed system </a:t>
            </a:r>
            <a:r>
              <a:rPr lang="en-US" sz="1800" dirty="0">
                <a:solidFill>
                  <a:schemeClr val="tx1"/>
                </a:solidFill>
              </a:rPr>
              <a:t>description 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1800" dirty="0">
                <a:solidFill>
                  <a:schemeClr val="tx1"/>
                </a:solidFill>
              </a:rPr>
              <a:t>Management assertion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1800" dirty="0">
                <a:solidFill>
                  <a:schemeClr val="tx1"/>
                </a:solidFill>
              </a:rPr>
              <a:t>Management controls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1800" dirty="0">
                <a:solidFill>
                  <a:schemeClr val="tx1"/>
                </a:solidFill>
              </a:rPr>
              <a:t>Auditor tests of controls and results of those tests – </a:t>
            </a:r>
            <a:r>
              <a:rPr lang="en-US" sz="18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criteria</a:t>
            </a:r>
          </a:p>
        </p:txBody>
      </p:sp>
    </p:spTree>
    <p:extLst>
      <p:ext uri="{BB962C8B-B14F-4D97-AF65-F5344CB8AC3E}">
        <p14:creationId xmlns:p14="http://schemas.microsoft.com/office/powerpoint/2010/main" val="29732369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1219200" y="579438"/>
            <a:ext cx="7696200" cy="990600"/>
          </a:xfrm>
        </p:spPr>
        <p:txBody>
          <a:bodyPr>
            <a:normAutofit fontScale="90000"/>
          </a:bodyPr>
          <a:lstStyle/>
          <a:p>
            <a:r>
              <a:rPr lang="en-US" smtClean="0"/>
              <a:t>HOW TO IDENTIFY THE SOC REPORT THAT IS RIGHT FOR YOU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2243376"/>
              </p:ext>
            </p:extLst>
          </p:nvPr>
        </p:nvGraphicFramePr>
        <p:xfrm>
          <a:off x="990600" y="1802004"/>
          <a:ext cx="7162800" cy="46021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60674"/>
                <a:gridCol w="544996"/>
                <a:gridCol w="1557130"/>
              </a:tblGrid>
              <a:tr h="433494"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/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0356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latin typeface="arial"/>
                        </a:rPr>
                        <a:t>Will the report be used by your customers and their auditors to plan and perform an audit or integrated audit of your customer’s financial statements?</a:t>
                      </a:r>
                      <a:endParaRPr lang="en-US" sz="1200" dirty="0"/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latin typeface="arial"/>
                        </a:rPr>
                        <a:t> </a:t>
                      </a:r>
                      <a:endParaRPr lang="en-US" sz="12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arial"/>
                        </a:rPr>
                        <a:t> </a:t>
                      </a:r>
                      <a:endParaRPr lang="en-US" sz="1200"/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arial"/>
                        </a:rPr>
                        <a:t>Yes</a:t>
                      </a:r>
                      <a:endParaRPr lang="en-US" sz="12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arial"/>
                        </a:rPr>
                        <a:t> </a:t>
                      </a:r>
                      <a:endParaRPr lang="en-US" sz="1200"/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arial"/>
                        </a:rPr>
                        <a:t>SOC 1 Report</a:t>
                      </a:r>
                      <a:endParaRPr lang="en-US" sz="1200"/>
                    </a:p>
                  </a:txBody>
                  <a:tcPr marL="68580" marR="68580" marT="0" marB="0"/>
                </a:tc>
              </a:tr>
              <a:tr h="57601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arial"/>
                        </a:rPr>
                        <a:t>Will the report be used by your customers as part of their compliance with the Sarbanes-Oxley Act or similar law or regulation?      </a:t>
                      </a:r>
                      <a:endParaRPr lang="en-US" sz="12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latin typeface="arial"/>
                        </a:rPr>
                        <a:t> </a:t>
                      </a:r>
                      <a:endParaRPr lang="en-US" sz="1200" dirty="0"/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latin typeface="arial"/>
                        </a:rPr>
                        <a:t>Yes</a:t>
                      </a:r>
                      <a:endParaRPr lang="en-US" sz="12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arial"/>
                        </a:rPr>
                        <a:t> </a:t>
                      </a:r>
                      <a:endParaRPr lang="en-US" sz="1200"/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arial"/>
                        </a:rPr>
                        <a:t>SOC 1 Report</a:t>
                      </a:r>
                      <a:endParaRPr lang="en-US" sz="1200"/>
                    </a:p>
                  </a:txBody>
                  <a:tcPr marL="68580" marR="68580" marT="0" marB="0"/>
                </a:tc>
              </a:tr>
              <a:tr h="78979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latin typeface="arial"/>
                        </a:rPr>
                        <a:t>Will the report be used by your customers or stakeholders to gain confidence and place trust in a service organization’s systems?</a:t>
                      </a:r>
                      <a:endParaRPr lang="en-US" sz="1200" dirty="0"/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latin typeface="arial"/>
                        </a:rPr>
                        <a:t> </a:t>
                      </a:r>
                      <a:endParaRPr lang="en-US" sz="12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arial"/>
                        </a:rPr>
                        <a:t> </a:t>
                      </a:r>
                      <a:endParaRPr lang="en-US" sz="1200"/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arial"/>
                        </a:rPr>
                        <a:t>Yes</a:t>
                      </a:r>
                      <a:endParaRPr lang="en-US" sz="12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arial"/>
                        </a:rPr>
                        <a:t> </a:t>
                      </a:r>
                      <a:endParaRPr lang="en-US" sz="1200"/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arial"/>
                        </a:rPr>
                        <a:t>SOC 2 or 3 Report</a:t>
                      </a:r>
                      <a:endParaRPr lang="en-US" sz="1200"/>
                    </a:p>
                  </a:txBody>
                  <a:tcPr marL="68580" marR="68580" marT="0" marB="0"/>
                </a:tc>
              </a:tr>
              <a:tr h="433494">
                <a:tc>
                  <a:txBody>
                    <a:bodyPr/>
                    <a:lstStyle/>
                    <a:p>
                      <a:pPr marL="0" marR="0" rtl="0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latin typeface="arial"/>
                        </a:rPr>
                        <a:t>Do you need to make the report generally available or seal?  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Yes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SOC</a:t>
                      </a:r>
                      <a:r>
                        <a:rPr lang="en-US" sz="1200" baseline="0" dirty="0" smtClean="0"/>
                        <a:t> 3 Report</a:t>
                      </a:r>
                      <a:endParaRPr lang="en-US" sz="1200" dirty="0"/>
                    </a:p>
                  </a:txBody>
                  <a:tcPr/>
                </a:tc>
              </a:tr>
              <a:tr h="682901">
                <a:tc rowSpan="2">
                  <a:txBody>
                    <a:bodyPr/>
                    <a:lstStyle/>
                    <a:p>
                      <a:pPr rtl="0"/>
                      <a:r>
                        <a:rPr lang="en-US" sz="1200" dirty="0">
                          <a:latin typeface="arial"/>
                        </a:rPr>
                        <a:t>Do your customers have the need for and ability to understand the details of the processing and controls at a service organization, the tests performed by the service auditor and results of those tests? </a:t>
                      </a:r>
                    </a:p>
                    <a:p>
                      <a:r>
                        <a:rPr lang="en-US" sz="1200" dirty="0"/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latin typeface="arial"/>
                        </a:rPr>
                        <a:t> </a:t>
                      </a:r>
                      <a:endParaRPr lang="en-US" sz="12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arial"/>
                        </a:rPr>
                        <a:t> </a:t>
                      </a:r>
                      <a:endParaRPr lang="en-US" sz="1200"/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arial"/>
                        </a:rPr>
                        <a:t>Yes</a:t>
                      </a:r>
                      <a:endParaRPr lang="en-US" sz="120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arial"/>
                        </a:rPr>
                        <a:t> </a:t>
                      </a:r>
                      <a:endParaRPr lang="en-US" sz="1200"/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arial"/>
                        </a:rPr>
                        <a:t>SOC 2 Report</a:t>
                      </a:r>
                      <a:endParaRPr lang="en-US" sz="1200"/>
                    </a:p>
                  </a:txBody>
                  <a:tcPr marL="68580" marR="68580"/>
                </a:tc>
              </a:tr>
              <a:tr h="6829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arial"/>
                        </a:rPr>
                        <a:t> </a:t>
                      </a:r>
                      <a:endParaRPr lang="en-US" sz="1200"/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arial"/>
                        </a:rPr>
                        <a:t>No</a:t>
                      </a:r>
                      <a:endParaRPr lang="en-US" sz="120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latin typeface="arial"/>
                        </a:rPr>
                        <a:t> </a:t>
                      </a:r>
                      <a:endParaRPr lang="en-US" sz="1200" dirty="0"/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latin typeface="arial"/>
                        </a:rPr>
                        <a:t>SOC 3 Report</a:t>
                      </a:r>
                      <a:endParaRPr lang="en-US" sz="1200" dirty="0"/>
                    </a:p>
                  </a:txBody>
                  <a:tcPr marL="68580" marR="68580"/>
                </a:tc>
              </a:tr>
            </a:tbl>
          </a:graphicData>
        </a:graphic>
      </p:graphicFrame>
      <p:sp>
        <p:nvSpPr>
          <p:cNvPr id="3382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7856EF6-D9C6-4A9E-BA14-8F170104ECDF}" type="slidenum">
              <a:rPr lang="en-US" smtClean="0">
                <a:latin typeface="Arial" charset="0"/>
              </a:rPr>
              <a:pPr/>
              <a:t>5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35899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254</TotalTime>
  <Words>553</Words>
  <Application>Microsoft Office PowerPoint</Application>
  <PresentationFormat>On-screen Show (4:3)</PresentationFormat>
  <Paragraphs>103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Arial</vt:lpstr>
      <vt:lpstr>Calibri</vt:lpstr>
      <vt:lpstr>Times New Roman</vt:lpstr>
      <vt:lpstr>Clarity</vt:lpstr>
      <vt:lpstr>Service organization control (SOC) Reporting</vt:lpstr>
      <vt:lpstr>Key foundational points</vt:lpstr>
      <vt:lpstr>SOC reports</vt:lpstr>
      <vt:lpstr>Reports - The Content</vt:lpstr>
      <vt:lpstr>HOW TO IDENTIFY THE SOC REPORT THAT IS RIGHT FOR YOU</vt:lpstr>
    </vt:vector>
  </TitlesOfParts>
  <Company>Ernst &amp; Young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Operating Systems</dc:title>
  <dc:creator>Bernard Perales</dc:creator>
  <cp:lastModifiedBy>Kobelsky, Kevin</cp:lastModifiedBy>
  <cp:revision>17</cp:revision>
  <dcterms:created xsi:type="dcterms:W3CDTF">2016-05-10T16:00:29Z</dcterms:created>
  <dcterms:modified xsi:type="dcterms:W3CDTF">2016-05-23T13:19:25Z</dcterms:modified>
</cp:coreProperties>
</file>