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31"/>
  </p:notesMasterIdLst>
  <p:sldIdLst>
    <p:sldId id="309" r:id="rId2"/>
    <p:sldId id="312" r:id="rId3"/>
    <p:sldId id="313" r:id="rId4"/>
    <p:sldId id="314" r:id="rId5"/>
    <p:sldId id="365" r:id="rId6"/>
    <p:sldId id="321" r:id="rId7"/>
    <p:sldId id="323" r:id="rId8"/>
    <p:sldId id="326" r:id="rId9"/>
    <p:sldId id="327" r:id="rId10"/>
    <p:sldId id="328" r:id="rId11"/>
    <p:sldId id="366" r:id="rId12"/>
    <p:sldId id="332" r:id="rId13"/>
    <p:sldId id="335" r:id="rId14"/>
    <p:sldId id="337" r:id="rId15"/>
    <p:sldId id="339" r:id="rId16"/>
    <p:sldId id="359" r:id="rId17"/>
    <p:sldId id="340" r:id="rId18"/>
    <p:sldId id="341" r:id="rId19"/>
    <p:sldId id="342" r:id="rId20"/>
    <p:sldId id="343" r:id="rId21"/>
    <p:sldId id="360" r:id="rId22"/>
    <p:sldId id="361" r:id="rId23"/>
    <p:sldId id="362" r:id="rId24"/>
    <p:sldId id="363" r:id="rId25"/>
    <p:sldId id="364" r:id="rId26"/>
    <p:sldId id="347" r:id="rId27"/>
    <p:sldId id="348" r:id="rId28"/>
    <p:sldId id="349" r:id="rId29"/>
    <p:sldId id="350" r:id="rId30"/>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96">
          <p15:clr>
            <a:srgbClr val="A4A3A4"/>
          </p15:clr>
        </p15:guide>
        <p15:guide id="2" orient="horz" pos="810">
          <p15:clr>
            <a:srgbClr val="A4A3A4"/>
          </p15:clr>
        </p15:guide>
        <p15:guide id="3" orient="horz" pos="4062">
          <p15:clr>
            <a:srgbClr val="A4A3A4"/>
          </p15:clr>
        </p15:guide>
        <p15:guide id="4" orient="horz" pos="288">
          <p15:clr>
            <a:srgbClr val="A4A3A4"/>
          </p15:clr>
        </p15:guide>
        <p15:guide id="5" orient="horz" pos="600">
          <p15:clr>
            <a:srgbClr val="A4A3A4"/>
          </p15:clr>
        </p15:guide>
        <p15:guide id="6" pos="2880">
          <p15:clr>
            <a:srgbClr val="A4A3A4"/>
          </p15:clr>
        </p15:guide>
        <p15:guide id="7" pos="264">
          <p15:clr>
            <a:srgbClr val="A4A3A4"/>
          </p15:clr>
        </p15:guide>
        <p15:guide id="8" pos="5496">
          <p15:clr>
            <a:srgbClr val="A4A3A4"/>
          </p15:clr>
        </p15:guide>
        <p15:guide id="9" pos="210">
          <p15:clr>
            <a:srgbClr val="A4A3A4"/>
          </p15:clr>
        </p15:guide>
        <p15:guide id="10" pos="552">
          <p15:clr>
            <a:srgbClr val="A4A3A4"/>
          </p15:clr>
        </p15:guide>
        <p15:guide id="11" pos="52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CCCC"/>
    <a:srgbClr val="FFE580"/>
    <a:srgbClr val="FFCC00"/>
    <a:srgbClr val="B2B2FF"/>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2" autoAdjust="0"/>
    <p:restoredTop sz="94650" autoAdjust="0"/>
  </p:normalViewPr>
  <p:slideViewPr>
    <p:cSldViewPr snapToGrid="0" showGuides="1">
      <p:cViewPr varScale="1">
        <p:scale>
          <a:sx n="88" d="100"/>
          <a:sy n="88" d="100"/>
        </p:scale>
        <p:origin x="1446" y="96"/>
      </p:cViewPr>
      <p:guideLst>
        <p:guide orient="horz" pos="1296"/>
        <p:guide orient="horz" pos="810"/>
        <p:guide orient="horz" pos="4062"/>
        <p:guide orient="horz" pos="288"/>
        <p:guide orient="horz" pos="600"/>
        <p:guide pos="2880"/>
        <p:guide pos="264"/>
        <p:guide pos="5496"/>
        <p:guide pos="210"/>
        <p:guide pos="552"/>
        <p:guide pos="5208"/>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39EFFAB-67E1-4511-AF08-1CE6AD5517DC}" type="datetimeFigureOut">
              <a:rPr lang="en-US"/>
              <a:pPr>
                <a:defRPr/>
              </a:pPr>
              <a:t>5/22/2016</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18563"/>
            <a:ext cx="3027363" cy="46355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00637F9-384E-42EA-9CE5-B91760D1D372}" type="slidenum">
              <a:rPr lang="en-US"/>
              <a:pPr>
                <a:defRPr/>
              </a:pPr>
              <a:t>‹#›</a:t>
            </a:fld>
            <a:endParaRPr lang="en-US" dirty="0"/>
          </a:p>
        </p:txBody>
      </p:sp>
    </p:spTree>
    <p:extLst>
      <p:ext uri="{BB962C8B-B14F-4D97-AF65-F5344CB8AC3E}">
        <p14:creationId xmlns:p14="http://schemas.microsoft.com/office/powerpoint/2010/main" val="1703634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5534C2E-52B9-4231-8AE8-E09CFF9F5BF6}" type="slidenum">
              <a:rPr lang="en-US" smtClean="0"/>
              <a:pPr/>
              <a:t>0</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964154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xfrm>
            <a:off x="3956050" y="8818563"/>
            <a:ext cx="3027363" cy="463550"/>
          </a:xfrm>
          <a:prstGeom prst="rect">
            <a:avLst/>
          </a:prstGeom>
          <a:noFill/>
        </p:spPr>
        <p:txBody>
          <a:bodyPr/>
          <a:lstStyle/>
          <a:p>
            <a:fld id="{7054C382-8AAA-46CC-B2E1-3C89C7BE5B91}" type="slidenum">
              <a:rPr lang="en-US" smtClean="0"/>
              <a:pPr/>
              <a:t>10</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434703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11</a:t>
            </a:fld>
            <a:endParaRPr lang="en-US" dirty="0"/>
          </a:p>
        </p:txBody>
      </p:sp>
    </p:spTree>
    <p:extLst>
      <p:ext uri="{BB962C8B-B14F-4D97-AF65-F5344CB8AC3E}">
        <p14:creationId xmlns:p14="http://schemas.microsoft.com/office/powerpoint/2010/main" val="963362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5A9BD9D-269D-431C-A397-EA94A9EBAD75}" type="slidenum">
              <a:rPr lang="en-US" smtClean="0"/>
              <a:pPr/>
              <a:t>12</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667475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59EBBD3A-1B85-439A-8DC7-11D9966D2448}" type="slidenum">
              <a:rPr lang="en-US" smtClean="0"/>
              <a:pPr/>
              <a:t>13</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069789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DE9D7C88-DC40-4BC0-9444-D0AB96844CDF}" type="slidenum">
              <a:rPr lang="en-US" smtClean="0"/>
              <a:pPr/>
              <a:t>14</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747863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090B2804-D5BC-4B50-A4BE-E88EEF9D548C}" type="slidenum">
              <a:rPr lang="en-US" smtClean="0"/>
              <a:pPr/>
              <a:t>15</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945407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DD6FFA8F-79E8-4F22-B7BA-1C400AC3C955}" type="slidenum">
              <a:rPr lang="en-US" smtClean="0"/>
              <a:pPr/>
              <a:t>16</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851695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8FE8767F-1B7E-419E-9EE0-EE88D5B9F1FA}" type="slidenum">
              <a:rPr lang="en-US" smtClean="0"/>
              <a:pPr/>
              <a:t>17</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411802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7B062E3A-F4C5-4336-BCE9-15477DD0CF8D}" type="slidenum">
              <a:rPr lang="en-US" smtClean="0"/>
              <a:pPr/>
              <a:t>18</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7652547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19</a:t>
            </a:fld>
            <a:endParaRPr lang="en-US" dirty="0"/>
          </a:p>
        </p:txBody>
      </p:sp>
    </p:spTree>
    <p:extLst>
      <p:ext uri="{BB962C8B-B14F-4D97-AF65-F5344CB8AC3E}">
        <p14:creationId xmlns:p14="http://schemas.microsoft.com/office/powerpoint/2010/main" val="241640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2685C2C-6F87-4A43-9C12-D947DFF4D3AA}" type="slidenum">
              <a:rPr lang="en-US" smtClean="0"/>
              <a:pPr/>
              <a:t>1</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6960439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3A831082-587E-4B64-A7D7-10B847ABC8B5}" type="slidenum">
              <a:rPr lang="en-US" smtClean="0"/>
              <a:pPr/>
              <a:t>20</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8455214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21</a:t>
            </a:fld>
            <a:endParaRPr lang="en-US" dirty="0"/>
          </a:p>
        </p:txBody>
      </p:sp>
    </p:spTree>
    <p:extLst>
      <p:ext uri="{BB962C8B-B14F-4D97-AF65-F5344CB8AC3E}">
        <p14:creationId xmlns:p14="http://schemas.microsoft.com/office/powerpoint/2010/main" val="26128260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6E79FA8A-F2DA-4F42-86C2-897B2A78C098}" type="slidenum">
              <a:rPr lang="en-US" smtClean="0"/>
              <a:pPr/>
              <a:t>22</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9596086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23</a:t>
            </a:fld>
            <a:endParaRPr lang="en-US" dirty="0"/>
          </a:p>
        </p:txBody>
      </p:sp>
    </p:spTree>
    <p:extLst>
      <p:ext uri="{BB962C8B-B14F-4D97-AF65-F5344CB8AC3E}">
        <p14:creationId xmlns:p14="http://schemas.microsoft.com/office/powerpoint/2010/main" val="1338825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CC3E0DB5-BEFF-4584-9A56-2396CAAB5C07}" type="slidenum">
              <a:rPr lang="en-US" smtClean="0"/>
              <a:pPr/>
              <a:t>24</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626745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DB0E8B8D-263E-4D28-9D96-08D18F98118C}" type="slidenum">
              <a:rPr lang="en-US" smtClean="0"/>
              <a:pPr/>
              <a:t>25</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562380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674CC4E3-A717-41FC-9158-96F9F3BB2103}" type="slidenum">
              <a:rPr lang="en-US" smtClean="0"/>
              <a:pPr/>
              <a:t>26</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21784604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77DFE9D3-970D-45DE-B72A-CF130F466A1F}" type="slidenum">
              <a:rPr lang="en-US" smtClean="0"/>
              <a:pPr/>
              <a:t>27</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5659176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33931E10-570C-403A-BD12-A3F1346A7051}" type="slidenum">
              <a:rPr lang="en-US" smtClean="0"/>
              <a:pPr/>
              <a:t>28</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4063333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BD329E2D-6CDC-4211-B505-98E9D9DD7A7A}" type="slidenum">
              <a:rPr lang="en-US" smtClean="0"/>
              <a:pPr/>
              <a:t>2</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54411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3</a:t>
            </a:fld>
            <a:endParaRPr lang="en-US" dirty="0"/>
          </a:p>
        </p:txBody>
      </p:sp>
    </p:spTree>
    <p:extLst>
      <p:ext uri="{BB962C8B-B14F-4D97-AF65-F5344CB8AC3E}">
        <p14:creationId xmlns:p14="http://schemas.microsoft.com/office/powerpoint/2010/main" val="1624527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3E4C2C3-4FA6-4987-8E53-14A83907BD04}" type="slidenum">
              <a:rPr lang="en-US" smtClean="0"/>
              <a:pPr/>
              <a:t>5</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4279433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1ABD394-8008-4924-90F3-8BFE8AAE3024}" type="slidenum">
              <a:rPr lang="en-US" smtClean="0"/>
              <a:pPr/>
              <a:t>6</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94830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00637F9-384E-42EA-9CE5-B91760D1D372}" type="slidenum">
              <a:rPr lang="en-US" smtClean="0"/>
              <a:pPr>
                <a:defRPr/>
              </a:pPr>
              <a:t>7</a:t>
            </a:fld>
            <a:endParaRPr lang="en-US" dirty="0"/>
          </a:p>
        </p:txBody>
      </p:sp>
    </p:spTree>
    <p:extLst>
      <p:ext uri="{BB962C8B-B14F-4D97-AF65-F5344CB8AC3E}">
        <p14:creationId xmlns:p14="http://schemas.microsoft.com/office/powerpoint/2010/main" val="1231872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95FE9354-0489-4DEA-AB71-E31C28866C7A}" type="slidenum">
              <a:rPr lang="en-US" smtClean="0"/>
              <a:pPr/>
              <a:t>8</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357886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598709D-0C6C-49FB-864C-76096E2B237B}" type="slidenum">
              <a:rPr lang="en-US" smtClean="0"/>
              <a:pPr/>
              <a:t>9</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788911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lvl1pPr>
          </a:lstStyle>
          <a:p>
            <a:pPr>
              <a:defRPr/>
            </a:pPr>
            <a:fld id="{5EE4A323-2020-4D9C-89CA-92E026C5CC41}" type="slidenum">
              <a:rPr lang="en-US"/>
              <a:pPr>
                <a:defRPr/>
              </a:pPr>
              <a:t>‹#›</a:t>
            </a:fld>
            <a:endParaRPr lang="en-US" dirty="0"/>
          </a:p>
        </p:txBody>
      </p:sp>
      <p:sp>
        <p:nvSpPr>
          <p:cNvPr id="2" name="Title 1"/>
          <p:cNvSpPr>
            <a:spLocks noGrp="1"/>
          </p:cNvSpPr>
          <p:nvPr>
            <p:ph type="ctrTitle"/>
          </p:nvPr>
        </p:nvSpPr>
        <p:spPr>
          <a:xfrm>
            <a:off x="327024" y="1285874"/>
            <a:ext cx="8397875" cy="1416685"/>
          </a:xfrm>
        </p:spPr>
        <p:txBody>
          <a:bodyPr/>
          <a:lstStyle>
            <a:lvl1pPr algn="l">
              <a:defRPr sz="5400">
                <a:solidFill>
                  <a:schemeClr val="bg1"/>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27024" y="3421063"/>
            <a:ext cx="6400800" cy="1752600"/>
          </a:xfrm>
        </p:spPr>
        <p:txBody>
          <a:bodyPr/>
          <a:lstStyle>
            <a:lvl1pPr marL="0" indent="0" algn="l">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4DD0F098-EBF5-4AA6-A6F1-FCFA20EF1715}" type="datetimeFigureOut">
              <a:rPr lang="en-US"/>
              <a:pPr>
                <a:defRPr/>
              </a:pPr>
              <a:t>5/22/2016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6BA293D-6466-466F-A962-C3C03F7A89FC}" type="datetimeFigureOut">
              <a:rPr lang="en-US"/>
              <a:pPr>
                <a:defRPr/>
              </a:pPr>
              <a:t>5/22/2016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88D71C-23F4-4906-A1C7-9F8194EBED0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FC10BF-C0ED-4389-8602-708FCE25744A}" type="datetimeFigureOut">
              <a:rPr lang="en-US"/>
              <a:pPr>
                <a:defRPr/>
              </a:pPr>
              <a:t>5/22/2016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06CBB1-2CBC-4280-BA16-50555274825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3725" y="330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93725" y="2012950"/>
            <a:ext cx="3810000" cy="4083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6125" y="2012950"/>
            <a:ext cx="3810000" cy="4083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lvl1pPr>
          </a:lstStyle>
          <a:p>
            <a:pPr>
              <a:defRPr/>
            </a:pPr>
            <a:fld id="{2D1A54B7-87AB-40CA-9DBD-BEF5361F932A}" type="slidenum">
              <a:rPr lang="en-US"/>
              <a:pPr>
                <a:defRPr/>
              </a:pPr>
              <a:t>‹#›</a:t>
            </a:fld>
            <a:endParaRPr lang="en-US" dirty="0"/>
          </a:p>
        </p:txBody>
      </p:sp>
      <p:sp>
        <p:nvSpPr>
          <p:cNvPr id="2" name="Title 1"/>
          <p:cNvSpPr>
            <a:spLocks noGrp="1"/>
          </p:cNvSpPr>
          <p:nvPr>
            <p:ph type="title"/>
          </p:nvPr>
        </p:nvSpPr>
        <p:spPr/>
        <p:txBody>
          <a:bodyPr/>
          <a:lstStyle>
            <a:lvl1pPr>
              <a:defRPr sz="32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solidFill>
                  <a:schemeClr val="bg1"/>
                </a:solidFill>
              </a:defRPr>
            </a:lvl1pPr>
            <a:lvl2pPr marL="690563" indent="-293688">
              <a:defRPr sz="2000">
                <a:solidFill>
                  <a:schemeClr val="bg1"/>
                </a:solidFill>
              </a:defRPr>
            </a:lvl2pPr>
            <a:lvl3pPr marL="974725" indent="-233363">
              <a:defRPr sz="1800">
                <a:solidFill>
                  <a:schemeClr val="bg1"/>
                </a:solidFill>
              </a:defRPr>
            </a:lvl3pPr>
            <a:lvl4pPr marL="1371600" indent="-284163">
              <a:defRPr sz="1800">
                <a:solidFill>
                  <a:schemeClr val="bg1"/>
                </a:solidFill>
              </a:defRPr>
            </a:lvl4pPr>
            <a:lvl5pPr marL="1655763" indent="-223838">
              <a:defRPr sz="1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A368CDB6-931F-4A37-B0A9-89C757E3528A}" type="datetimeFigureOut">
              <a:rPr lang="en-US"/>
              <a:pPr>
                <a:defRPr/>
              </a:pPr>
              <a:t>5/22/2016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9"/>
          <p:cNvSpPr>
            <a:spLocks/>
          </p:cNvSpPr>
          <p:nvPr userDrawn="1"/>
        </p:nvSpPr>
        <p:spPr bwMode="gray">
          <a:xfrm>
            <a:off x="8516144" y="6433036"/>
            <a:ext cx="268287" cy="153888"/>
          </a:xfrm>
          <a:prstGeom prst="rect">
            <a:avLst/>
          </a:prstGeom>
          <a:noFill/>
          <a:ln w="9525">
            <a:noFill/>
            <a:miter lim="800000"/>
            <a:headEnd/>
            <a:tailEnd/>
          </a:ln>
        </p:spPr>
        <p:txBody>
          <a:bodyPr lIns="0" tIns="0" rIns="0" bIns="0" anchor="b">
            <a:spAutoFit/>
          </a:bodyPr>
          <a:lstStyle/>
          <a:p>
            <a:pPr algn="l">
              <a:spcBef>
                <a:spcPct val="0"/>
              </a:spcBef>
            </a:pPr>
            <a:fld id="{86C77FDF-45C5-4665-AAEE-45520AE6BEA9}" type="slidenum">
              <a:rPr lang="en-US" sz="1000">
                <a:solidFill>
                  <a:schemeClr val="bg1"/>
                </a:solidFill>
                <a:latin typeface="+mn-lt"/>
              </a:rPr>
              <a:pPr algn="l">
                <a:spcBef>
                  <a:spcPct val="0"/>
                </a:spcBef>
              </a:pPr>
              <a:t>‹#›</a:t>
            </a:fld>
            <a:endParaRPr lang="en-US" sz="1000" dirty="0">
              <a:solidFill>
                <a:schemeClr val="bg1"/>
              </a:solidFill>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7C6FA50-85B6-464B-A12C-08B7739D0439}" type="datetimeFigureOut">
              <a:rPr lang="en-US"/>
              <a:pPr>
                <a:defRPr/>
              </a:pPr>
              <a:t>5/22/2016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C381C3-F135-4859-8500-7274F3EF4A3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23796BA-27CA-471B-95BB-BCAE87CACC9E}" type="datetimeFigureOut">
              <a:rPr lang="en-US"/>
              <a:pPr>
                <a:defRPr/>
              </a:pPr>
              <a:t>5/22/2016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C74019-A28E-4115-8DDF-1F7AACD89B9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15301BF-614B-4A6A-A6DA-3D2EC9FB3F71}" type="datetimeFigureOut">
              <a:rPr lang="en-US"/>
              <a:pPr>
                <a:defRPr/>
              </a:pPr>
              <a:t>5/22/2016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4DA19E7-3C69-495C-A787-BDA2AAD5A92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3441E0-8777-43F8-9558-50FC3923A29E}" type="datetimeFigureOut">
              <a:rPr lang="en-US"/>
              <a:pPr>
                <a:defRPr/>
              </a:pPr>
              <a:t>5/22/2016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01ABE2D-0FBA-462A-9B46-E20F1B2AD17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A9558F-6A56-45D8-A76B-7B4859033E1F}" type="datetimeFigureOut">
              <a:rPr lang="en-US"/>
              <a:pPr>
                <a:defRPr/>
              </a:pPr>
              <a:t>5/22/2016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54D3A0-E43E-4423-9D04-FAF9E0436FE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79BA96E-3335-4FBD-B1B1-9680F442E162}" type="datetimeFigureOut">
              <a:rPr lang="en-US"/>
              <a:pPr>
                <a:defRPr/>
              </a:pPr>
              <a:t>5/22/2016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9E1EBE5-5557-4C7A-873F-CFDEFF65C3B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FAD03C-B3DC-4394-B525-56704DFEA7D5}" type="datetimeFigureOut">
              <a:rPr lang="en-US"/>
              <a:pPr>
                <a:defRPr/>
              </a:pPr>
              <a:t>5/22/2016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148D2E-04D8-4563-A94A-12CDF9771C9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33375" y="274638"/>
            <a:ext cx="8353425" cy="6778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333375" y="1285876"/>
            <a:ext cx="8353425" cy="4840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9B9159F-2952-4AFB-A100-368186C9DC41}" type="datetimeFigureOut">
              <a:rPr lang="en-US"/>
              <a:pPr>
                <a:defRPr/>
              </a:pPr>
              <a:t>5/22/2016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D61EFCB-EE85-4CF5-9876-0B9F0F4D60A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6" r:id="rId12"/>
  </p:sldLayoutIdLst>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ts val="600"/>
        </a:spcBef>
        <a:spcAft>
          <a:spcPct val="0"/>
        </a:spcAft>
        <a:buFont typeface="Wingdings" pitchFamily="2" charset="2"/>
        <a:buChar char="§"/>
        <a:defRPr sz="2400" kern="1200">
          <a:solidFill>
            <a:schemeClr val="bg1"/>
          </a:solidFill>
          <a:latin typeface="+mn-lt"/>
          <a:ea typeface="+mn-ea"/>
          <a:cs typeface="+mn-cs"/>
        </a:defRPr>
      </a:lvl1pPr>
      <a:lvl2pPr marL="690563" indent="-293688" algn="l" rtl="0" eaLnBrk="0" fontAlgn="base" hangingPunct="0">
        <a:spcBef>
          <a:spcPts val="600"/>
        </a:spcBef>
        <a:spcAft>
          <a:spcPct val="0"/>
        </a:spcAft>
        <a:buFont typeface="Arial" charset="0"/>
        <a:buChar char="–"/>
        <a:defRPr sz="2000" kern="1200">
          <a:solidFill>
            <a:schemeClr val="bg1"/>
          </a:solidFill>
          <a:latin typeface="+mn-lt"/>
          <a:ea typeface="+mn-ea"/>
          <a:cs typeface="+mn-cs"/>
        </a:defRPr>
      </a:lvl2pPr>
      <a:lvl3pPr marL="974725" indent="-233363" algn="l" rtl="0" eaLnBrk="0" fontAlgn="base" hangingPunct="0">
        <a:spcBef>
          <a:spcPts val="600"/>
        </a:spcBef>
        <a:spcAft>
          <a:spcPct val="0"/>
        </a:spcAft>
        <a:buFont typeface="Arial" charset="0"/>
        <a:buChar char="•"/>
        <a:defRPr sz="1800" kern="1200">
          <a:solidFill>
            <a:schemeClr val="bg1"/>
          </a:solidFill>
          <a:latin typeface="+mn-lt"/>
          <a:ea typeface="+mn-ea"/>
          <a:cs typeface="+mn-cs"/>
        </a:defRPr>
      </a:lvl3pPr>
      <a:lvl4pPr marL="1371600" indent="-284163" algn="l" rtl="0" eaLnBrk="0" fontAlgn="base" hangingPunct="0">
        <a:spcBef>
          <a:spcPts val="600"/>
        </a:spcBef>
        <a:spcAft>
          <a:spcPct val="0"/>
        </a:spcAft>
        <a:buFont typeface="Arial" charset="0"/>
        <a:buChar char="–"/>
        <a:defRPr sz="1800" kern="1200">
          <a:solidFill>
            <a:schemeClr val="bg1"/>
          </a:solidFill>
          <a:latin typeface="+mn-lt"/>
          <a:ea typeface="+mn-ea"/>
          <a:cs typeface="+mn-cs"/>
        </a:defRPr>
      </a:lvl4pPr>
      <a:lvl5pPr marL="1655763" indent="-223838" algn="l" rtl="0" eaLnBrk="0" fontAlgn="base" hangingPunct="0">
        <a:spcBef>
          <a:spcPts val="600"/>
        </a:spcBef>
        <a:spcAft>
          <a:spcPct val="0"/>
        </a:spcAft>
        <a:buFont typeface="Arial" charset="0"/>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4914" name="Rectangle 2"/>
          <p:cNvSpPr>
            <a:spLocks noGrp="1" noChangeArrowheads="1"/>
          </p:cNvSpPr>
          <p:nvPr>
            <p:ph type="ctrTitle"/>
          </p:nvPr>
        </p:nvSpPr>
        <p:spPr/>
        <p:txBody>
          <a:bodyPr/>
          <a:lstStyle/>
          <a:p>
            <a:r>
              <a:rPr lang="en-US" dirty="0" smtClean="0"/>
              <a:t>Operating Systems</a:t>
            </a:r>
            <a:br>
              <a:rPr lang="en-US" dirty="0" smtClean="0"/>
            </a:br>
            <a:r>
              <a:rPr lang="en-US" dirty="0" smtClean="0"/>
              <a:t>Threats and Controls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Password Management (continued)</a:t>
            </a:r>
          </a:p>
        </p:txBody>
      </p:sp>
      <p:sp>
        <p:nvSpPr>
          <p:cNvPr id="22531" name="Rectangle 3"/>
          <p:cNvSpPr>
            <a:spLocks noGrp="1" noChangeArrowheads="1"/>
          </p:cNvSpPr>
          <p:nvPr>
            <p:ph idx="1"/>
          </p:nvPr>
        </p:nvSpPr>
        <p:spPr/>
        <p:txBody>
          <a:bodyPr/>
          <a:lstStyle/>
          <a:p>
            <a:r>
              <a:rPr lang="en-US" dirty="0" smtClean="0"/>
              <a:t>“Industry Best Practices” for password policies (continued)</a:t>
            </a:r>
          </a:p>
          <a:p>
            <a:pPr lvl="1"/>
            <a:r>
              <a:rPr lang="en-US" dirty="0" smtClean="0"/>
              <a:t>Password complexity enabled. Forced alphanumeric and special character selection for a password</a:t>
            </a:r>
          </a:p>
          <a:p>
            <a:pPr lvl="1"/>
            <a:r>
              <a:rPr lang="en-US" dirty="0" smtClean="0"/>
              <a:t>Account lockout = 3 to 5 invalid login attempts. </a:t>
            </a:r>
          </a:p>
          <a:p>
            <a:pPr lvl="1"/>
            <a:r>
              <a:rPr lang="en-US" dirty="0" smtClean="0"/>
              <a:t>Users must change password at next logon. This feature ensures default password assignments are changed</a:t>
            </a:r>
          </a:p>
          <a:p>
            <a:pPr lvl="1"/>
            <a:r>
              <a:rPr lang="en-US" dirty="0" smtClean="0"/>
              <a:t>The password for the administrator/“super-user” accounts should be distributed to a small number of IT system administrators. This password should be more complex than regular user password because it’s a common target. This password should be stored in a secure physical location in case of emergencies</a:t>
            </a:r>
          </a:p>
          <a:p>
            <a:pPr lvl="1"/>
            <a:endParaRPr lang="en-US" dirty="0" smtClean="0"/>
          </a:p>
          <a:p>
            <a:endParaRPr lang="en-US" dirty="0" smtClean="0"/>
          </a:p>
        </p:txBody>
      </p:sp>
      <p:sp>
        <p:nvSpPr>
          <p:cNvPr id="22532"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Password Considerations</a:t>
            </a:r>
            <a:endParaRPr lang="en-US" dirty="0" smtClean="0"/>
          </a:p>
        </p:txBody>
      </p:sp>
      <p:sp>
        <p:nvSpPr>
          <p:cNvPr id="24579" name="Rectangle 3"/>
          <p:cNvSpPr>
            <a:spLocks noGrp="1" noChangeArrowheads="1"/>
          </p:cNvSpPr>
          <p:nvPr>
            <p:ph idx="1"/>
          </p:nvPr>
        </p:nvSpPr>
        <p:spPr>
          <a:xfrm>
            <a:off x="685800" y="1727199"/>
            <a:ext cx="8118566" cy="3772263"/>
          </a:xfrm>
        </p:spPr>
        <p:txBody>
          <a:bodyPr/>
          <a:lstStyle/>
          <a:p>
            <a:r>
              <a:rPr lang="en-US" dirty="0" smtClean="0"/>
              <a:t>Weak passwords can be cracked by readily available tools like L0phtcrack</a:t>
            </a:r>
          </a:p>
          <a:p>
            <a:pPr lvl="1"/>
            <a:r>
              <a:rPr lang="en-US" dirty="0" smtClean="0"/>
              <a:t>The passwords in Windows are kept encrypted in </a:t>
            </a:r>
            <a:r>
              <a:rPr lang="en-US" dirty="0" smtClean="0"/>
              <a:t>a directory</a:t>
            </a:r>
            <a:endParaRPr lang="en-US" dirty="0" smtClean="0"/>
          </a:p>
          <a:p>
            <a:pPr lvl="1"/>
            <a:r>
              <a:rPr lang="en-US" dirty="0" smtClean="0"/>
              <a:t>Only </a:t>
            </a:r>
            <a:r>
              <a:rPr lang="en-US" dirty="0" smtClean="0"/>
              <a:t>Administrators </a:t>
            </a:r>
            <a:r>
              <a:rPr lang="en-US" dirty="0" smtClean="0"/>
              <a:t>should be able to access</a:t>
            </a:r>
            <a:endParaRPr lang="en-US" dirty="0" smtClean="0"/>
          </a:p>
        </p:txBody>
      </p:sp>
      <p:sp>
        <p:nvSpPr>
          <p:cNvPr id="24580"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pic>
        <p:nvPicPr>
          <p:cNvPr id="24581" name="Picture 14"/>
          <p:cNvPicPr>
            <a:picLocks noChangeAspect="1" noChangeArrowheads="1"/>
          </p:cNvPicPr>
          <p:nvPr/>
        </p:nvPicPr>
        <p:blipFill>
          <a:blip r:embed="rId3" cstate="print"/>
          <a:stretch>
            <a:fillRect/>
          </a:stretch>
        </p:blipFill>
        <p:spPr bwMode="auto">
          <a:xfrm>
            <a:off x="749467" y="3839670"/>
            <a:ext cx="7521240" cy="2434491"/>
          </a:xfrm>
          <a:prstGeom prst="rect">
            <a:avLst/>
          </a:prstGeom>
          <a:noFill/>
          <a:ln>
            <a:noFill/>
          </a:ln>
        </p:spPr>
      </p:pic>
    </p:spTree>
    <p:extLst>
      <p:ext uri="{BB962C8B-B14F-4D97-AF65-F5344CB8AC3E}">
        <p14:creationId xmlns:p14="http://schemas.microsoft.com/office/powerpoint/2010/main" val="506298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mtClean="0"/>
              <a:t>File System Access and Management</a:t>
            </a:r>
          </a:p>
        </p:txBody>
      </p:sp>
      <p:sp>
        <p:nvSpPr>
          <p:cNvPr id="26626" name="Content Placeholder 2"/>
          <p:cNvSpPr>
            <a:spLocks noGrp="1"/>
          </p:cNvSpPr>
          <p:nvPr>
            <p:ph idx="1"/>
          </p:nvPr>
        </p:nvSpPr>
        <p:spPr/>
        <p:txBody>
          <a:bodyPr/>
          <a:lstStyle/>
          <a:p>
            <a:r>
              <a:rPr lang="en-US" dirty="0" smtClean="0"/>
              <a:t>The NTFS (NT File System): NTFS associates permissions with each file and directory. Using these permissions, different levels of access can be granted or denied to different groups of users</a:t>
            </a:r>
          </a:p>
          <a:p>
            <a:r>
              <a:rPr lang="en-US" dirty="0" smtClean="0"/>
              <a:t>Application directories: These are the files required for applications to run. The files should have restrictive 'Write', ‘Modify’, and 'Delete‘ permissions.</a:t>
            </a:r>
          </a:p>
          <a:p>
            <a:r>
              <a:rPr lang="en-US" dirty="0" smtClean="0"/>
              <a:t>Directories that contain application data files should be secured</a:t>
            </a:r>
          </a:p>
          <a:p>
            <a:pPr lvl="1"/>
            <a:r>
              <a:rPr lang="en-US" dirty="0" smtClean="0"/>
              <a:t>Whether in application or in databases</a:t>
            </a:r>
          </a:p>
          <a:p>
            <a:pPr lvl="1"/>
            <a:r>
              <a:rPr lang="en-US" dirty="0" smtClean="0"/>
              <a:t>Using the system’s in-built firewall or install strong perimeter security</a:t>
            </a:r>
          </a:p>
          <a:p>
            <a:pPr lvl="1"/>
            <a:r>
              <a:rPr lang="en-US" dirty="0" smtClean="0"/>
              <a:t>Consider “Defense in depth” – multiple layers of defense to prevent breaches and delay the advance of an attack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File System Access and Management (continued)</a:t>
            </a:r>
          </a:p>
        </p:txBody>
      </p:sp>
      <p:sp>
        <p:nvSpPr>
          <p:cNvPr id="29699" name="Rectangle 3"/>
          <p:cNvSpPr>
            <a:spLocks noGrp="1" noChangeArrowheads="1"/>
          </p:cNvSpPr>
          <p:nvPr>
            <p:ph idx="1"/>
          </p:nvPr>
        </p:nvSpPr>
        <p:spPr/>
        <p:txBody>
          <a:bodyPr/>
          <a:lstStyle/>
          <a:p>
            <a:r>
              <a:rPr lang="en-US" dirty="0" smtClean="0"/>
              <a:t>Directories that contain sensitive Windows system files should be secured</a:t>
            </a:r>
          </a:p>
          <a:p>
            <a:pPr lvl="1"/>
            <a:r>
              <a:rPr lang="de-DE" dirty="0" smtClean="0"/>
              <a:t>C:\winnt\ - system root (Window configuration file)</a:t>
            </a:r>
          </a:p>
          <a:p>
            <a:pPr lvl="1"/>
            <a:r>
              <a:rPr lang="de-DE" dirty="0" smtClean="0"/>
              <a:t>C:\winnt\system32 (Window configuration files)</a:t>
            </a:r>
          </a:p>
          <a:p>
            <a:pPr lvl="1"/>
            <a:r>
              <a:rPr lang="de-DE" dirty="0" smtClean="0"/>
              <a:t>C:\winnt\system32\drivers (system drivers)</a:t>
            </a:r>
          </a:p>
          <a:p>
            <a:pPr lvl="1"/>
            <a:r>
              <a:rPr lang="de-DE" dirty="0" smtClean="0"/>
              <a:t>C:\winnt\system32\config (password file)</a:t>
            </a:r>
          </a:p>
          <a:p>
            <a:pPr lvl="1"/>
            <a:r>
              <a:rPr lang="de-DE" dirty="0" smtClean="0"/>
              <a:t>C:\winnt\repair (backup password file)</a:t>
            </a:r>
          </a:p>
          <a:p>
            <a:pPr lvl="1"/>
            <a:r>
              <a:rPr lang="de-DE" dirty="0" smtClean="0"/>
              <a:t>*Windows Server 2003 and later versions use directory C:\Windows\</a:t>
            </a:r>
          </a:p>
          <a:p>
            <a:r>
              <a:rPr lang="en-US" dirty="0" smtClean="0"/>
              <a:t>Unauthorized access to sensitive system directories could result in compromise of the server. If unauthorized users gain access to sensitive system files they could corrupt the operating system, or install malicious programs, or obtain user information</a:t>
            </a:r>
          </a:p>
        </p:txBody>
      </p:sp>
      <p:sp>
        <p:nvSpPr>
          <p:cNvPr id="29700"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Registry Access and Management</a:t>
            </a:r>
          </a:p>
        </p:txBody>
      </p:sp>
      <p:sp>
        <p:nvSpPr>
          <p:cNvPr id="31747" name="Rectangle 3"/>
          <p:cNvSpPr>
            <a:spLocks noGrp="1" noChangeArrowheads="1"/>
          </p:cNvSpPr>
          <p:nvPr>
            <p:ph idx="1"/>
          </p:nvPr>
        </p:nvSpPr>
        <p:spPr>
          <a:xfrm>
            <a:off x="333375" y="1285876"/>
            <a:ext cx="8353425" cy="1518969"/>
          </a:xfrm>
        </p:spPr>
        <p:txBody>
          <a:bodyPr/>
          <a:lstStyle/>
          <a:p>
            <a:r>
              <a:rPr lang="en-GB" altLang="en-US" dirty="0" smtClean="0"/>
              <a:t>The Windows Registry is a database repository for information</a:t>
            </a:r>
            <a:r>
              <a:rPr lang="en-US" altLang="en-US" dirty="0" smtClean="0"/>
              <a:t> </a:t>
            </a:r>
            <a:r>
              <a:rPr lang="en-GB" altLang="en-US" dirty="0" smtClean="0"/>
              <a:t>about a computer's configuration. The Registry contains information that Windows continually references during operations, such as:</a:t>
            </a:r>
          </a:p>
          <a:p>
            <a:pPr lvl="1"/>
            <a:r>
              <a:rPr lang="en-US" altLang="en-US" dirty="0" smtClean="0"/>
              <a:t>Profiles for each user</a:t>
            </a:r>
          </a:p>
          <a:p>
            <a:pPr lvl="1"/>
            <a:r>
              <a:rPr lang="en-US" altLang="en-US" dirty="0" smtClean="0"/>
              <a:t>The programs installed on the computer and the types of documents that each can create </a:t>
            </a:r>
            <a:endParaRPr lang="en-GB" altLang="en-US" dirty="0" smtClean="0"/>
          </a:p>
        </p:txBody>
      </p:sp>
      <p:pic>
        <p:nvPicPr>
          <p:cNvPr id="31748" name="Picture 6"/>
          <p:cNvPicPr>
            <a:picLocks noChangeAspect="1" noChangeArrowheads="1"/>
          </p:cNvPicPr>
          <p:nvPr/>
        </p:nvPicPr>
        <p:blipFill>
          <a:blip r:embed="rId3" cstate="print"/>
          <a:stretch>
            <a:fillRect/>
          </a:stretch>
        </p:blipFill>
        <p:spPr bwMode="auto">
          <a:xfrm>
            <a:off x="3574397" y="3637052"/>
            <a:ext cx="5150503" cy="2780551"/>
          </a:xfrm>
          <a:prstGeom prst="rect">
            <a:avLst/>
          </a:prstGeom>
          <a:noFill/>
          <a:ln>
            <a:noFill/>
          </a:ln>
        </p:spPr>
      </p:pic>
      <p:sp>
        <p:nvSpPr>
          <p:cNvPr id="12" name="Rectangle 3"/>
          <p:cNvSpPr txBox="1">
            <a:spLocks noChangeArrowheads="1"/>
          </p:cNvSpPr>
          <p:nvPr/>
        </p:nvSpPr>
        <p:spPr bwMode="auto">
          <a:xfrm>
            <a:off x="333376" y="3895531"/>
            <a:ext cx="3252306" cy="15189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90563" marR="0" lvl="1" indent="-293688" algn="l" defTabSz="914400" rtl="0" eaLnBrk="0" fontAlgn="base" latinLnBrk="0" hangingPunct="0">
              <a:lnSpc>
                <a:spcPct val="100000"/>
              </a:lnSpc>
              <a:spcBef>
                <a:spcPts val="600"/>
              </a:spcBef>
              <a:spcAft>
                <a:spcPct val="0"/>
              </a:spcAft>
              <a:buClrTx/>
              <a:buSzTx/>
              <a:buFont typeface="Arial" charset="0"/>
              <a:buChar char="–"/>
              <a:tabLst/>
              <a:defRPr/>
            </a:pPr>
            <a:r>
              <a:rPr kumimoji="0" lang="en-US" altLang="en-US" sz="2000" b="0" i="0" u="none" strike="noStrike" kern="1200" cap="none" spc="0" normalizeH="0" baseline="0" noProof="0" dirty="0" smtClean="0">
                <a:ln>
                  <a:noFill/>
                </a:ln>
                <a:solidFill>
                  <a:schemeClr val="bg1"/>
                </a:solidFill>
                <a:effectLst/>
                <a:uLnTx/>
                <a:uFillTx/>
                <a:latin typeface="+mn-lt"/>
                <a:ea typeface="+mn-ea"/>
                <a:cs typeface="+mn-cs"/>
              </a:rPr>
              <a:t>Property settings for folders and program icons</a:t>
            </a:r>
          </a:p>
          <a:p>
            <a:pPr marL="690563" marR="0" lvl="1" indent="-293688" algn="l" defTabSz="914400" rtl="0" eaLnBrk="0" fontAlgn="base" latinLnBrk="0" hangingPunct="0">
              <a:lnSpc>
                <a:spcPct val="100000"/>
              </a:lnSpc>
              <a:spcBef>
                <a:spcPts val="600"/>
              </a:spcBef>
              <a:spcAft>
                <a:spcPct val="0"/>
              </a:spcAft>
              <a:buClrTx/>
              <a:buSzTx/>
              <a:buFont typeface="Arial" charset="0"/>
              <a:buChar char="–"/>
              <a:tabLst/>
              <a:defRPr/>
            </a:pPr>
            <a:r>
              <a:rPr kumimoji="0" lang="en-US" altLang="en-US" sz="2000" b="0" i="0" u="none" strike="noStrike" kern="1200" cap="none" spc="0" normalizeH="0" baseline="0" noProof="0" dirty="0" smtClean="0">
                <a:ln>
                  <a:noFill/>
                </a:ln>
                <a:solidFill>
                  <a:schemeClr val="bg1"/>
                </a:solidFill>
                <a:effectLst/>
                <a:uLnTx/>
                <a:uFillTx/>
                <a:latin typeface="+mn-lt"/>
                <a:ea typeface="+mn-ea"/>
                <a:cs typeface="+mn-cs"/>
              </a:rPr>
              <a:t>What hardware exists on the system</a:t>
            </a:r>
          </a:p>
          <a:p>
            <a:pPr marL="690563" marR="0" lvl="1" indent="-293688" algn="l" defTabSz="914400" rtl="0" eaLnBrk="0" fontAlgn="base" latinLnBrk="0" hangingPunct="0">
              <a:lnSpc>
                <a:spcPct val="100000"/>
              </a:lnSpc>
              <a:spcBef>
                <a:spcPts val="600"/>
              </a:spcBef>
              <a:spcAft>
                <a:spcPct val="0"/>
              </a:spcAft>
              <a:buClrTx/>
              <a:buSzTx/>
              <a:buFont typeface="Arial" charset="0"/>
              <a:buChar char="–"/>
              <a:tabLst/>
              <a:defRPr/>
            </a:pPr>
            <a:r>
              <a:rPr kumimoji="0" lang="en-US" altLang="en-US" sz="2000" b="0" i="0" u="none" strike="noStrike" kern="1200" cap="none" spc="0" normalizeH="0" baseline="0" noProof="0" dirty="0" smtClean="0">
                <a:ln>
                  <a:noFill/>
                </a:ln>
                <a:solidFill>
                  <a:schemeClr val="bg1"/>
                </a:solidFill>
                <a:effectLst/>
                <a:uLnTx/>
                <a:uFillTx/>
                <a:latin typeface="+mn-lt"/>
                <a:ea typeface="+mn-ea"/>
                <a:cs typeface="+mn-cs"/>
              </a:rPr>
              <a:t>Which ports are being used</a:t>
            </a:r>
            <a:endParaRPr kumimoji="0" lang="en-GB" altLang="en-US" sz="20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Registry Access and Management (continued)</a:t>
            </a:r>
          </a:p>
        </p:txBody>
      </p:sp>
      <p:sp>
        <p:nvSpPr>
          <p:cNvPr id="33795" name="Rectangle 3"/>
          <p:cNvSpPr>
            <a:spLocks noGrp="1" noChangeArrowheads="1"/>
          </p:cNvSpPr>
          <p:nvPr>
            <p:ph idx="1"/>
          </p:nvPr>
        </p:nvSpPr>
        <p:spPr/>
        <p:txBody>
          <a:bodyPr/>
          <a:lstStyle/>
          <a:p>
            <a:r>
              <a:rPr lang="en-GB" dirty="0" smtClean="0"/>
              <a:t>Critical registry keys should have very restrictive permissions</a:t>
            </a:r>
          </a:p>
          <a:p>
            <a:pPr lvl="1"/>
            <a:r>
              <a:rPr lang="en-US" dirty="0" smtClean="0"/>
              <a:t>HKLM\SOFTWARE\Microsoft\Windows\</a:t>
            </a:r>
            <a:r>
              <a:rPr lang="en-US" dirty="0" err="1" smtClean="0"/>
              <a:t>CurrentVersion</a:t>
            </a:r>
            <a:r>
              <a:rPr lang="en-US" dirty="0" smtClean="0"/>
              <a:t>\Run</a:t>
            </a:r>
          </a:p>
          <a:p>
            <a:pPr lvl="1"/>
            <a:r>
              <a:rPr lang="en-US" dirty="0" smtClean="0"/>
              <a:t>HKLM\SOFTWARE\Microsoft\Windows\</a:t>
            </a:r>
            <a:r>
              <a:rPr lang="en-US" dirty="0" err="1" smtClean="0"/>
              <a:t>CurrentVersion</a:t>
            </a:r>
            <a:r>
              <a:rPr lang="en-US" dirty="0" smtClean="0"/>
              <a:t>\</a:t>
            </a:r>
            <a:r>
              <a:rPr lang="en-US" dirty="0" err="1" smtClean="0"/>
              <a:t>RunOnce</a:t>
            </a:r>
            <a:endParaRPr lang="en-US" dirty="0" smtClean="0"/>
          </a:p>
          <a:p>
            <a:pPr lvl="1"/>
            <a:r>
              <a:rPr lang="en-US" dirty="0" smtClean="0"/>
              <a:t>HKLM\SOFTWARE\Microsoft\Windows\</a:t>
            </a:r>
            <a:r>
              <a:rPr lang="en-US" dirty="0" err="1" smtClean="0"/>
              <a:t>CurrentVersion</a:t>
            </a:r>
            <a:r>
              <a:rPr lang="en-US" dirty="0" smtClean="0"/>
              <a:t>\</a:t>
            </a:r>
            <a:r>
              <a:rPr lang="en-US" dirty="0" err="1" smtClean="0"/>
              <a:t>RunOnceEx</a:t>
            </a:r>
            <a:endParaRPr lang="en-US" dirty="0" smtClean="0"/>
          </a:p>
          <a:p>
            <a:pPr lvl="1"/>
            <a:r>
              <a:rPr lang="en-US" dirty="0" smtClean="0"/>
              <a:t>*For Windows 2000 and later, HKLM\ is HKEY_LOCAL_MACHINE\</a:t>
            </a:r>
          </a:p>
          <a:p>
            <a:pPr lvl="1"/>
            <a:r>
              <a:rPr lang="en-US" dirty="0" smtClean="0"/>
              <a:t>If an individual has write access to the </a:t>
            </a:r>
            <a:r>
              <a:rPr lang="en-US" b="1" dirty="0" smtClean="0"/>
              <a:t>Run</a:t>
            </a:r>
            <a:r>
              <a:rPr lang="en-US" dirty="0" smtClean="0"/>
              <a:t> registry keys, they could change their value to point to a Trojan Horse program. This Trojan Horse can be anything from malicious code to a program that could potentially dump the password database</a:t>
            </a:r>
            <a:endParaRPr lang="en-GB" dirty="0" smtClean="0"/>
          </a:p>
          <a:p>
            <a:r>
              <a:rPr lang="en-GB" dirty="0" smtClean="0"/>
              <a:t> </a:t>
            </a:r>
          </a:p>
          <a:p>
            <a:pPr lvl="1"/>
            <a:endParaRPr lang="en-GB" dirty="0" smtClean="0"/>
          </a:p>
          <a:p>
            <a:endParaRPr lang="en-GB" dirty="0" smtClean="0"/>
          </a:p>
        </p:txBody>
      </p:sp>
      <p:sp>
        <p:nvSpPr>
          <p:cNvPr id="33796" name="Rectangle 4"/>
          <p:cNvSpPr>
            <a:spLocks noChangeArrowheads="1"/>
          </p:cNvSpPr>
          <p:nvPr/>
        </p:nvSpPr>
        <p:spPr bwMode="auto">
          <a:xfrm>
            <a:off x="1828800" y="2643188"/>
            <a:ext cx="9144000" cy="0"/>
          </a:xfrm>
          <a:prstGeom prst="rect">
            <a:avLst/>
          </a:prstGeom>
          <a:noFill/>
          <a:ln w="9525">
            <a:noFill/>
            <a:miter lim="800000"/>
            <a:headEnd/>
            <a:tailEnd/>
          </a:ln>
        </p:spPr>
        <p:txBody>
          <a:bodyPr>
            <a:spAutoFit/>
          </a:bodyPr>
          <a:lstStyle/>
          <a:p>
            <a:endParaRPr lang="en-US"/>
          </a:p>
        </p:txBody>
      </p:sp>
      <p:sp>
        <p:nvSpPr>
          <p:cNvPr id="33797" name="Rectangle 5"/>
          <p:cNvSpPr>
            <a:spLocks noChangeArrowheads="1"/>
          </p:cNvSpPr>
          <p:nvPr/>
        </p:nvSpPr>
        <p:spPr bwMode="auto">
          <a:xfrm>
            <a:off x="1828800" y="3071813"/>
            <a:ext cx="9144000" cy="0"/>
          </a:xfrm>
          <a:prstGeom prst="rect">
            <a:avLst/>
          </a:prstGeom>
          <a:noFill/>
          <a:ln w="9525">
            <a:noFill/>
            <a:miter lim="800000"/>
            <a:headEnd/>
            <a:tailEnd/>
          </a:ln>
        </p:spPr>
        <p:txBody>
          <a:bodyPr>
            <a:spAutoFit/>
          </a:bodyPr>
          <a:lstStyle/>
          <a:p>
            <a:endParaRPr lang="en-US"/>
          </a:p>
        </p:txBody>
      </p:sp>
      <p:sp>
        <p:nvSpPr>
          <p:cNvPr id="33798" name="Rectangle 6"/>
          <p:cNvSpPr>
            <a:spLocks noChangeArrowheads="1"/>
          </p:cNvSpPr>
          <p:nvPr/>
        </p:nvSpPr>
        <p:spPr bwMode="auto">
          <a:xfrm>
            <a:off x="1833563" y="3195638"/>
            <a:ext cx="9144000" cy="0"/>
          </a:xfrm>
          <a:prstGeom prst="rect">
            <a:avLst/>
          </a:prstGeom>
          <a:noFill/>
          <a:ln w="9525">
            <a:noFill/>
            <a:miter lim="800000"/>
            <a:headEnd/>
            <a:tailEnd/>
          </a:ln>
        </p:spPr>
        <p:txBody>
          <a:bodyPr>
            <a:spAutoFit/>
          </a:bodyPr>
          <a:lstStyle/>
          <a:p>
            <a:endParaRPr lang="en-US"/>
          </a:p>
        </p:txBody>
      </p:sp>
      <p:sp>
        <p:nvSpPr>
          <p:cNvPr id="33799" name="Rectangle 7"/>
          <p:cNvSpPr>
            <a:spLocks noChangeArrowheads="1"/>
          </p:cNvSpPr>
          <p:nvPr/>
        </p:nvSpPr>
        <p:spPr bwMode="auto">
          <a:xfrm>
            <a:off x="1833563" y="1624013"/>
            <a:ext cx="9144000" cy="0"/>
          </a:xfrm>
          <a:prstGeom prst="rect">
            <a:avLst/>
          </a:prstGeom>
          <a:noFill/>
          <a:ln w="9525">
            <a:noFill/>
            <a:miter lim="800000"/>
            <a:headEnd/>
            <a:tailEnd/>
          </a:ln>
        </p:spPr>
        <p:txBody>
          <a:bodyPr>
            <a:spAutoFit/>
          </a:bodyPr>
          <a:lstStyle/>
          <a:p>
            <a:endParaRPr lang="en-US"/>
          </a:p>
        </p:txBody>
      </p:sp>
      <p:sp>
        <p:nvSpPr>
          <p:cNvPr id="33800" name="Rectangle 8"/>
          <p:cNvSpPr>
            <a:spLocks noChangeArrowheads="1"/>
          </p:cNvSpPr>
          <p:nvPr/>
        </p:nvSpPr>
        <p:spPr bwMode="auto">
          <a:xfrm>
            <a:off x="2824163" y="1319213"/>
            <a:ext cx="9144000" cy="0"/>
          </a:xfrm>
          <a:prstGeom prst="rect">
            <a:avLst/>
          </a:prstGeom>
          <a:noFill/>
          <a:ln w="9525">
            <a:noFill/>
            <a:miter lim="800000"/>
            <a:headEnd/>
            <a:tailEnd/>
          </a:ln>
        </p:spPr>
        <p:txBody>
          <a:bodyPr>
            <a:spAutoFit/>
          </a:bodyPr>
          <a:lstStyle/>
          <a:p>
            <a:endParaRPr lang="en-US"/>
          </a:p>
        </p:txBody>
      </p:sp>
      <p:sp>
        <p:nvSpPr>
          <p:cNvPr id="33801" name="Rectangle 9"/>
          <p:cNvSpPr>
            <a:spLocks noChangeArrowheads="1"/>
          </p:cNvSpPr>
          <p:nvPr/>
        </p:nvSpPr>
        <p:spPr bwMode="auto">
          <a:xfrm>
            <a:off x="2824163" y="1319213"/>
            <a:ext cx="9144000" cy="0"/>
          </a:xfrm>
          <a:prstGeom prst="rect">
            <a:avLst/>
          </a:prstGeom>
          <a:noFill/>
          <a:ln w="9525">
            <a:noFill/>
            <a:miter lim="800000"/>
            <a:headEnd/>
            <a:tailEnd/>
          </a:ln>
        </p:spPr>
        <p:txBody>
          <a:bodyPr>
            <a:spAutoFit/>
          </a:bodyPr>
          <a:lstStyle/>
          <a:p>
            <a:endParaRPr lang="en-US"/>
          </a:p>
        </p:txBody>
      </p:sp>
      <p:pic>
        <p:nvPicPr>
          <p:cNvPr id="33802" name="Picture 2"/>
          <p:cNvPicPr>
            <a:picLocks noChangeAspect="1" noChangeArrowheads="1"/>
          </p:cNvPicPr>
          <p:nvPr/>
        </p:nvPicPr>
        <p:blipFill>
          <a:blip r:embed="rId3" cstate="print"/>
          <a:srcRect/>
          <a:stretch>
            <a:fillRect/>
          </a:stretch>
        </p:blipFill>
        <p:spPr bwMode="auto">
          <a:xfrm>
            <a:off x="1072579" y="4601841"/>
            <a:ext cx="6998842" cy="18465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Operating Systems vs. Enterprise Applications</a:t>
            </a:r>
          </a:p>
        </p:txBody>
      </p:sp>
      <p:sp>
        <p:nvSpPr>
          <p:cNvPr id="9219" name="Rectangle 3"/>
          <p:cNvSpPr>
            <a:spLocks noGrp="1" noChangeArrowheads="1"/>
          </p:cNvSpPr>
          <p:nvPr>
            <p:ph idx="1"/>
          </p:nvPr>
        </p:nvSpPr>
        <p:spPr/>
        <p:txBody>
          <a:bodyPr/>
          <a:lstStyle/>
          <a:p>
            <a:r>
              <a:rPr lang="en-US" dirty="0" smtClean="0"/>
              <a:t>Enterprise Applications employ their own user authentication and authorization method. Inherently, they do not rely upon the operating system authentication</a:t>
            </a:r>
          </a:p>
          <a:p>
            <a:r>
              <a:rPr lang="en-US" dirty="0" smtClean="0"/>
              <a:t>To access transactions and data within the application, enterprise applications maintain a table of users and user privileges assignment to authorize users to these resources</a:t>
            </a:r>
          </a:p>
          <a:p>
            <a:r>
              <a:rPr lang="en-US" dirty="0" smtClean="0"/>
              <a:t>Companies are increasingly using technologies such as Lightweight Directory Access Protocol (LDAP) and Active Directory to integrate the authentication of users to Enterprise Application</a:t>
            </a:r>
          </a:p>
          <a:p>
            <a:endParaRPr lang="en-US" dirty="0" smtClean="0"/>
          </a:p>
        </p:txBody>
      </p:sp>
      <p:sp>
        <p:nvSpPr>
          <p:cNvPr id="9220"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extLst>
      <p:ext uri="{BB962C8B-B14F-4D97-AF65-F5344CB8AC3E}">
        <p14:creationId xmlns:p14="http://schemas.microsoft.com/office/powerpoint/2010/main" val="1252031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Patch Management</a:t>
            </a:r>
          </a:p>
        </p:txBody>
      </p:sp>
      <p:sp>
        <p:nvSpPr>
          <p:cNvPr id="44035" name="Rectangle 3"/>
          <p:cNvSpPr>
            <a:spLocks noGrp="1" noChangeArrowheads="1"/>
          </p:cNvSpPr>
          <p:nvPr>
            <p:ph idx="1"/>
          </p:nvPr>
        </p:nvSpPr>
        <p:spPr/>
        <p:txBody>
          <a:bodyPr/>
          <a:lstStyle/>
          <a:p>
            <a:r>
              <a:rPr lang="en-US" smtClean="0"/>
              <a:t>Many Windows vulnerabilities are identified constantly.</a:t>
            </a:r>
          </a:p>
          <a:p>
            <a:pPr lvl="1"/>
            <a:r>
              <a:rPr lang="en-US" smtClean="0"/>
              <a:t>Operating System vulnerabilities</a:t>
            </a:r>
          </a:p>
          <a:p>
            <a:pPr lvl="1"/>
            <a:r>
              <a:rPr lang="en-US" smtClean="0"/>
              <a:t>IIS vulnerabilities</a:t>
            </a:r>
          </a:p>
          <a:p>
            <a:pPr lvl="1"/>
            <a:r>
              <a:rPr lang="en-US" smtClean="0"/>
              <a:t>Application vulnerabilities</a:t>
            </a:r>
          </a:p>
          <a:p>
            <a:pPr lvl="1"/>
            <a:r>
              <a:rPr lang="en-US" smtClean="0"/>
              <a:t>Bugs</a:t>
            </a:r>
          </a:p>
          <a:p>
            <a:pPr lvl="1"/>
            <a:r>
              <a:rPr lang="en-US" smtClean="0"/>
              <a:t>Delays in new product rollout</a:t>
            </a:r>
          </a:p>
          <a:p>
            <a:endParaRPr lang="en-US" dirty="0" smtClean="0"/>
          </a:p>
        </p:txBody>
      </p:sp>
      <p:sp>
        <p:nvSpPr>
          <p:cNvPr id="34820"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pic>
        <p:nvPicPr>
          <p:cNvPr id="34821" name="Picture 6"/>
          <p:cNvPicPr>
            <a:picLocks noChangeAspect="1" noChangeArrowheads="1"/>
          </p:cNvPicPr>
          <p:nvPr/>
        </p:nvPicPr>
        <p:blipFill>
          <a:blip r:embed="rId3" cstate="print"/>
          <a:srcRect/>
          <a:stretch>
            <a:fillRect/>
          </a:stretch>
        </p:blipFill>
        <p:spPr bwMode="auto">
          <a:xfrm>
            <a:off x="5065160" y="2057400"/>
            <a:ext cx="3659740" cy="4360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smtClean="0"/>
              <a:t>Patch Management (continued)</a:t>
            </a:r>
          </a:p>
        </p:txBody>
      </p:sp>
      <p:sp>
        <p:nvSpPr>
          <p:cNvPr id="35843" name="Rectangle 3"/>
          <p:cNvSpPr>
            <a:spLocks noGrp="1" noChangeArrowheads="1"/>
          </p:cNvSpPr>
          <p:nvPr>
            <p:ph idx="1"/>
          </p:nvPr>
        </p:nvSpPr>
        <p:spPr/>
        <p:txBody>
          <a:bodyPr/>
          <a:lstStyle/>
          <a:p>
            <a:r>
              <a:rPr lang="en-US" altLang="en-US" dirty="0" err="1" smtClean="0"/>
              <a:t>Hotfixes</a:t>
            </a:r>
            <a:r>
              <a:rPr lang="en-US" altLang="en-US" dirty="0" smtClean="0"/>
              <a:t> or QFEs</a:t>
            </a:r>
          </a:p>
          <a:p>
            <a:pPr lvl="1"/>
            <a:r>
              <a:rPr lang="en-US" altLang="en-US" dirty="0" smtClean="0"/>
              <a:t>Quick Fix Engineering (QFE) is a group within Microsoft that produces </a:t>
            </a:r>
            <a:r>
              <a:rPr lang="en-US" altLang="en-US" dirty="0" err="1" smtClean="0"/>
              <a:t>hotfixes</a:t>
            </a:r>
            <a:r>
              <a:rPr lang="en-US" altLang="en-US" dirty="0" smtClean="0"/>
              <a:t> – code patches for products.</a:t>
            </a:r>
          </a:p>
          <a:p>
            <a:pPr lvl="1"/>
            <a:r>
              <a:rPr lang="en-US" altLang="en-US" dirty="0" err="1" smtClean="0"/>
              <a:t>Hotfixes</a:t>
            </a:r>
            <a:r>
              <a:rPr lang="en-US" altLang="en-US" dirty="0" smtClean="0"/>
              <a:t> do not undergo extensive regressive testing and are very issue specific – you should only apply if you experience the exact issue it addresses</a:t>
            </a:r>
          </a:p>
          <a:p>
            <a:r>
              <a:rPr lang="en-US" altLang="en-US" dirty="0" smtClean="0"/>
              <a:t>Security Patches</a:t>
            </a:r>
          </a:p>
          <a:p>
            <a:pPr lvl="1"/>
            <a:r>
              <a:rPr lang="en-US" altLang="en-US" dirty="0" smtClean="0"/>
              <a:t>Security patches are designed to eliminate security vulnerabilities.</a:t>
            </a:r>
          </a:p>
          <a:p>
            <a:r>
              <a:rPr lang="en-US" altLang="en-US" dirty="0" smtClean="0"/>
              <a:t>Service Packs</a:t>
            </a:r>
          </a:p>
          <a:p>
            <a:pPr lvl="1"/>
            <a:r>
              <a:rPr lang="en-US" altLang="en-US" dirty="0" smtClean="0"/>
              <a:t>Service packs keep the product current, correct known problems, and may extend computers functionality</a:t>
            </a:r>
            <a:endParaRPr lang="en-GB" alt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smtClean="0"/>
              <a:t>Patch Management (continued)</a:t>
            </a:r>
          </a:p>
        </p:txBody>
      </p:sp>
      <p:sp>
        <p:nvSpPr>
          <p:cNvPr id="36867" name="Rectangle 3"/>
          <p:cNvSpPr>
            <a:spLocks noGrp="1" noChangeArrowheads="1"/>
          </p:cNvSpPr>
          <p:nvPr>
            <p:ph idx="1"/>
          </p:nvPr>
        </p:nvSpPr>
        <p:spPr/>
        <p:txBody>
          <a:bodyPr/>
          <a:lstStyle/>
          <a:p>
            <a:r>
              <a:rPr lang="en-US" sz="2000" dirty="0" smtClean="0"/>
              <a:t>Automated tools exist to help with the Windows patch management process.</a:t>
            </a:r>
          </a:p>
          <a:p>
            <a:pPr lvl="1"/>
            <a:r>
              <a:rPr lang="en-US" sz="1800" dirty="0" err="1" smtClean="0"/>
              <a:t>Patchlink</a:t>
            </a:r>
            <a:endParaRPr lang="en-US" sz="1800" dirty="0" smtClean="0"/>
          </a:p>
          <a:p>
            <a:pPr lvl="1"/>
            <a:r>
              <a:rPr lang="en-US" sz="1800" dirty="0" smtClean="0"/>
              <a:t>Baseline Security Analyzer</a:t>
            </a:r>
          </a:p>
          <a:p>
            <a:pPr lvl="1"/>
            <a:r>
              <a:rPr lang="en-US" sz="1800" dirty="0" err="1" smtClean="0"/>
              <a:t>HFNetChk</a:t>
            </a:r>
            <a:endParaRPr lang="en-US" sz="1800" dirty="0" smtClean="0"/>
          </a:p>
          <a:p>
            <a:pPr lvl="1"/>
            <a:r>
              <a:rPr lang="en-US" sz="1800" dirty="0" smtClean="0"/>
              <a:t>Windows Update</a:t>
            </a:r>
          </a:p>
          <a:p>
            <a:r>
              <a:rPr lang="en-US" altLang="en-US" sz="2000" dirty="0" smtClean="0"/>
              <a:t>Deploying Patches</a:t>
            </a:r>
          </a:p>
          <a:p>
            <a:pPr lvl="1"/>
            <a:r>
              <a:rPr lang="en-US" altLang="en-US" sz="1800" dirty="0" smtClean="0"/>
              <a:t>Manual/ Automated</a:t>
            </a:r>
          </a:p>
          <a:p>
            <a:pPr lvl="1"/>
            <a:r>
              <a:rPr lang="en-US" altLang="en-US" sz="1800" dirty="0" smtClean="0"/>
              <a:t>Active Directory Group Policies</a:t>
            </a:r>
          </a:p>
          <a:p>
            <a:r>
              <a:rPr lang="en-US" altLang="en-US" sz="2000" dirty="0" smtClean="0"/>
              <a:t>Client Side Patch Management </a:t>
            </a:r>
          </a:p>
          <a:p>
            <a:pPr lvl="1"/>
            <a:r>
              <a:rPr lang="en-US" altLang="en-US" sz="1800" dirty="0" smtClean="0"/>
              <a:t>Windows Update</a:t>
            </a:r>
          </a:p>
          <a:p>
            <a:pPr lvl="1"/>
            <a:r>
              <a:rPr lang="en-US" altLang="en-US" sz="1800" dirty="0" smtClean="0"/>
              <a:t>Microsoft Baseline Security Analyzer</a:t>
            </a:r>
          </a:p>
          <a:p>
            <a:pPr lvl="1"/>
            <a:r>
              <a:rPr lang="en-US" altLang="en-US" sz="1800" dirty="0" smtClean="0"/>
              <a:t>Microsoft Network Security </a:t>
            </a:r>
            <a:r>
              <a:rPr lang="en-US" altLang="en-US" sz="1800" dirty="0" err="1" smtClean="0"/>
              <a:t>Hotfix</a:t>
            </a:r>
            <a:r>
              <a:rPr lang="en-US" altLang="en-US" sz="1800" dirty="0" smtClean="0"/>
              <a:t> Checker (</a:t>
            </a:r>
            <a:r>
              <a:rPr lang="en-US" altLang="en-US" sz="1800" dirty="0" err="1" smtClean="0"/>
              <a:t>Hfnetchk</a:t>
            </a:r>
            <a:r>
              <a:rPr lang="en-US" altLang="en-US" sz="1800" dirty="0" smtClean="0"/>
              <a:t>)</a:t>
            </a:r>
            <a:endParaRPr lang="en-US" sz="1800" dirty="0" smtClean="0"/>
          </a:p>
          <a:p>
            <a:r>
              <a:rPr lang="en-US" sz="2000" dirty="0" smtClean="0"/>
              <a:t>Patches should be tested on a test system before they are deployed to the production systems</a:t>
            </a:r>
          </a:p>
        </p:txBody>
      </p:sp>
      <p:sp>
        <p:nvSpPr>
          <p:cNvPr id="36868"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Understanding Operating Systems</a:t>
            </a:r>
            <a:endParaRPr lang="en-GB" smtClean="0"/>
          </a:p>
        </p:txBody>
      </p:sp>
      <p:sp>
        <p:nvSpPr>
          <p:cNvPr id="6147" name="Rectangle 3"/>
          <p:cNvSpPr>
            <a:spLocks noGrp="1" noChangeArrowheads="1"/>
          </p:cNvSpPr>
          <p:nvPr>
            <p:ph idx="1"/>
          </p:nvPr>
        </p:nvSpPr>
        <p:spPr/>
        <p:txBody>
          <a:bodyPr/>
          <a:lstStyle/>
          <a:p>
            <a:r>
              <a:rPr lang="en-GB" dirty="0" smtClean="0"/>
              <a:t>An operating system is the program that, after being loaded into the computer, manages the hardware and all the other programs. The other programs are called applications</a:t>
            </a:r>
          </a:p>
          <a:p>
            <a:r>
              <a:rPr lang="en-US" altLang="en-US" dirty="0" smtClean="0"/>
              <a:t>The operating system provides resources to installed applications so that applications may perform their functions</a:t>
            </a:r>
          </a:p>
          <a:p>
            <a:pPr lvl="1"/>
            <a:r>
              <a:rPr lang="en-GB" dirty="0" smtClean="0"/>
              <a:t>Allocation of memory</a:t>
            </a:r>
          </a:p>
          <a:p>
            <a:pPr lvl="1"/>
            <a:r>
              <a:rPr lang="en-GB" dirty="0" smtClean="0"/>
              <a:t>Processing</a:t>
            </a:r>
          </a:p>
          <a:p>
            <a:pPr lvl="1"/>
            <a:r>
              <a:rPr lang="en-GB" dirty="0" smtClean="0"/>
              <a:t>I/O management</a:t>
            </a:r>
          </a:p>
          <a:p>
            <a:r>
              <a:rPr lang="en-GB" dirty="0" smtClean="0"/>
              <a:t>In general, it controls access and resources to data at directory \ file level (with some exceptions)</a:t>
            </a:r>
          </a:p>
          <a:p>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3"/>
          <p:cNvPicPr>
            <a:picLocks noChangeAspect="1" noChangeArrowheads="1"/>
          </p:cNvPicPr>
          <p:nvPr/>
        </p:nvPicPr>
        <p:blipFill>
          <a:blip r:embed="rId3" cstate="print"/>
          <a:stretch>
            <a:fillRect/>
          </a:stretch>
        </p:blipFill>
        <p:spPr bwMode="auto">
          <a:xfrm>
            <a:off x="650751" y="1285875"/>
            <a:ext cx="7842498" cy="4704063"/>
          </a:xfrm>
          <a:prstGeom prst="rect">
            <a:avLst/>
          </a:prstGeom>
          <a:noFill/>
          <a:ln>
            <a:noFill/>
          </a:ln>
        </p:spPr>
      </p:pic>
      <p:sp>
        <p:nvSpPr>
          <p:cNvPr id="37891" name="Rectangle 2"/>
          <p:cNvSpPr>
            <a:spLocks noGrp="1" noChangeArrowheads="1"/>
          </p:cNvSpPr>
          <p:nvPr>
            <p:ph type="title"/>
          </p:nvPr>
        </p:nvSpPr>
        <p:spPr/>
        <p:txBody>
          <a:bodyPr/>
          <a:lstStyle/>
          <a:p>
            <a:r>
              <a:rPr lang="en-US" dirty="0" smtClean="0"/>
              <a:t>Patch Management (continued)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Services-Function, Threats and Controls</a:t>
            </a:r>
          </a:p>
        </p:txBody>
      </p:sp>
      <p:sp>
        <p:nvSpPr>
          <p:cNvPr id="10243" name="Rectangle 3"/>
          <p:cNvSpPr>
            <a:spLocks noGrp="1" noChangeArrowheads="1"/>
          </p:cNvSpPr>
          <p:nvPr>
            <p:ph idx="1"/>
          </p:nvPr>
        </p:nvSpPr>
        <p:spPr/>
        <p:txBody>
          <a:bodyPr/>
          <a:lstStyle/>
          <a:p>
            <a:r>
              <a:rPr lang="en-US" dirty="0" smtClean="0"/>
              <a:t>‘Services’ are special programs that provide functions to other applications on that computer, or on other computers on the network. Services provide access file space for data access or system administration. Examples include: </a:t>
            </a:r>
          </a:p>
          <a:p>
            <a:pPr lvl="1"/>
            <a:r>
              <a:rPr lang="en-US" dirty="0" smtClean="0"/>
              <a:t>Database services (Oracle and MS SQL)</a:t>
            </a:r>
          </a:p>
          <a:p>
            <a:pPr lvl="1"/>
            <a:r>
              <a:rPr lang="en-US" dirty="0" smtClean="0"/>
              <a:t>File manipulation services (FTP and Telnet)</a:t>
            </a:r>
          </a:p>
          <a:p>
            <a:pPr lvl="1"/>
            <a:r>
              <a:rPr lang="en-US" dirty="0" smtClean="0"/>
              <a:t>Web services (HTTP and SSL)</a:t>
            </a:r>
          </a:p>
          <a:p>
            <a:pPr lvl="1"/>
            <a:endParaRPr lang="en-US" dirty="0" smtClean="0"/>
          </a:p>
          <a:p>
            <a:pPr>
              <a:buNone/>
            </a:pPr>
            <a:r>
              <a:rPr lang="en-US" sz="2000" dirty="0">
                <a:solidFill>
                  <a:srgbClr val="80CCCC"/>
                </a:solidFill>
              </a:rPr>
              <a:t>List and Further Descriptions at </a:t>
            </a:r>
            <a:r>
              <a:rPr lang="en-US" sz="2000" dirty="0" smtClean="0">
                <a:solidFill>
                  <a:srgbClr val="80CCCC"/>
                </a:solidFill>
              </a:rPr>
              <a:t> http</a:t>
            </a:r>
            <a:r>
              <a:rPr lang="en-US" sz="2000" dirty="0">
                <a:solidFill>
                  <a:srgbClr val="80CCCC"/>
                </a:solidFill>
              </a:rPr>
              <a:t>://support.microsoft.com/kb/832017</a:t>
            </a:r>
            <a:endParaRPr lang="en-US" sz="2000" dirty="0" smtClean="0"/>
          </a:p>
        </p:txBody>
      </p:sp>
      <p:sp>
        <p:nvSpPr>
          <p:cNvPr id="10244"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extLst>
      <p:ext uri="{BB962C8B-B14F-4D97-AF65-F5344CB8AC3E}">
        <p14:creationId xmlns:p14="http://schemas.microsoft.com/office/powerpoint/2010/main" val="1116435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dirty="0" smtClean="0"/>
              <a:t>Services-Function, Threats and Controls (continued)</a:t>
            </a:r>
          </a:p>
        </p:txBody>
      </p:sp>
      <p:sp>
        <p:nvSpPr>
          <p:cNvPr id="11266" name="Content Placeholder 2"/>
          <p:cNvSpPr>
            <a:spLocks noGrp="1"/>
          </p:cNvSpPr>
          <p:nvPr>
            <p:ph idx="1"/>
          </p:nvPr>
        </p:nvSpPr>
        <p:spPr/>
        <p:txBody>
          <a:bodyPr/>
          <a:lstStyle/>
          <a:p>
            <a:r>
              <a:rPr lang="en-US" dirty="0" smtClean="0"/>
              <a:t>Services are differentiated by the operating system by “ports” (like a door). A port is an arbitrary logical number assigned to a service</a:t>
            </a:r>
          </a:p>
          <a:p>
            <a:pPr lvl="1"/>
            <a:r>
              <a:rPr lang="en-US" dirty="0" smtClean="0"/>
              <a:t>FTP (21)</a:t>
            </a:r>
          </a:p>
          <a:p>
            <a:pPr lvl="1"/>
            <a:r>
              <a:rPr lang="en-US" dirty="0" smtClean="0"/>
              <a:t>Telnet (23)</a:t>
            </a:r>
          </a:p>
          <a:p>
            <a:pPr lvl="1"/>
            <a:r>
              <a:rPr lang="en-US" dirty="0" smtClean="0"/>
              <a:t>HTTP (80, 8080)</a:t>
            </a:r>
          </a:p>
          <a:p>
            <a:pPr lvl="1"/>
            <a:r>
              <a:rPr lang="en-US" dirty="0" smtClean="0"/>
              <a:t>SFTP (115)</a:t>
            </a:r>
          </a:p>
          <a:p>
            <a:pPr lvl="1"/>
            <a:r>
              <a:rPr lang="en-US" dirty="0" smtClean="0"/>
              <a:t>LDAP (389)</a:t>
            </a:r>
          </a:p>
          <a:p>
            <a:pPr lvl="1"/>
            <a:r>
              <a:rPr lang="en-US" dirty="0" smtClean="0"/>
              <a:t>MS SQL (1433)</a:t>
            </a:r>
          </a:p>
          <a:p>
            <a:pPr>
              <a:buNone/>
            </a:pPr>
            <a:endParaRPr lang="en-US" sz="2000" dirty="0" smtClean="0"/>
          </a:p>
          <a:p>
            <a:pPr>
              <a:buNone/>
            </a:pPr>
            <a:r>
              <a:rPr lang="en-US" sz="2000" dirty="0" smtClean="0">
                <a:solidFill>
                  <a:srgbClr val="80CCCC"/>
                </a:solidFill>
              </a:rPr>
              <a:t>Full list </a:t>
            </a:r>
            <a:r>
              <a:rPr lang="en-US" sz="2000" dirty="0">
                <a:solidFill>
                  <a:srgbClr val="80CCCC"/>
                </a:solidFill>
              </a:rPr>
              <a:t>at http://en.wikipedia.org/wiki/List_of_TCP_and_UDP_port_numbers</a:t>
            </a:r>
            <a:endParaRPr lang="en-US" dirty="0" smtClean="0"/>
          </a:p>
        </p:txBody>
      </p:sp>
      <p:sp>
        <p:nvSpPr>
          <p:cNvPr id="5" name="Content Placeholder 2"/>
          <p:cNvSpPr txBox="1">
            <a:spLocks/>
          </p:cNvSpPr>
          <p:nvPr/>
        </p:nvSpPr>
        <p:spPr bwMode="auto">
          <a:xfrm>
            <a:off x="4572000" y="2459734"/>
            <a:ext cx="3695700" cy="2389670"/>
          </a:xfrm>
          <a:prstGeom prst="rect">
            <a:avLst/>
          </a:prstGeom>
          <a:noFill/>
          <a:ln w="9525">
            <a:noFill/>
            <a:miter lim="800000"/>
            <a:headEnd/>
            <a:tailEnd/>
          </a:ln>
        </p:spPr>
        <p:txBody>
          <a:bodyPr/>
          <a:lstStyle/>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SSH (22)</a:t>
            </a:r>
          </a:p>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DNS (53)</a:t>
            </a:r>
          </a:p>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POP3 (110)</a:t>
            </a:r>
          </a:p>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SQL Server (156)</a:t>
            </a:r>
          </a:p>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HTTPS (443)</a:t>
            </a:r>
          </a:p>
          <a:p>
            <a:pPr marL="690563" lvl="1" indent="-293688" eaLnBrk="0" hangingPunct="0">
              <a:spcBef>
                <a:spcPts val="600"/>
              </a:spcBef>
              <a:buClr>
                <a:schemeClr val="bg1"/>
              </a:buClr>
              <a:buFont typeface="Arial" charset="0"/>
              <a:buChar char="–"/>
              <a:defRPr/>
            </a:pPr>
            <a:r>
              <a:rPr lang="en-US" sz="2000" dirty="0">
                <a:solidFill>
                  <a:schemeClr val="bg1"/>
                </a:solidFill>
                <a:latin typeface="+mn-lt"/>
                <a:cs typeface="+mn-cs"/>
              </a:rPr>
              <a:t>Oracle (1521)</a:t>
            </a:r>
          </a:p>
        </p:txBody>
      </p:sp>
    </p:spTree>
    <p:extLst>
      <p:ext uri="{BB962C8B-B14F-4D97-AF65-F5344CB8AC3E}">
        <p14:creationId xmlns:p14="http://schemas.microsoft.com/office/powerpoint/2010/main" val="42242620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Services-Function, Threats and Controls (continued)</a:t>
            </a:r>
          </a:p>
        </p:txBody>
      </p:sp>
      <p:sp>
        <p:nvSpPr>
          <p:cNvPr id="12291" name="Rectangle 3"/>
          <p:cNvSpPr>
            <a:spLocks noGrp="1" noChangeArrowheads="1"/>
          </p:cNvSpPr>
          <p:nvPr>
            <p:ph idx="1"/>
          </p:nvPr>
        </p:nvSpPr>
        <p:spPr/>
        <p:txBody>
          <a:bodyPr/>
          <a:lstStyle/>
          <a:p>
            <a:r>
              <a:rPr lang="en-US" dirty="0" smtClean="0"/>
              <a:t>Application requests for the service are addressed to the port associated with service. The service is ‘listening’ for requests at that port</a:t>
            </a:r>
          </a:p>
          <a:p>
            <a:pPr lvl="1"/>
            <a:r>
              <a:rPr lang="en-US" dirty="0" smtClean="0"/>
              <a:t>No authentication takes place at port level</a:t>
            </a:r>
          </a:p>
          <a:p>
            <a:pPr lvl="1"/>
            <a:r>
              <a:rPr lang="en-US" dirty="0" smtClean="0"/>
              <a:t>Hackers (internal and external) may utilize scanning tools to identify what services are “listening” on systems</a:t>
            </a:r>
          </a:p>
          <a:p>
            <a:pPr lvl="1"/>
            <a:r>
              <a:rPr lang="en-US" dirty="0" smtClean="0"/>
              <a:t>Hackers can overload the systems for “denial of service” attacks</a:t>
            </a:r>
          </a:p>
        </p:txBody>
      </p:sp>
      <p:sp>
        <p:nvSpPr>
          <p:cNvPr id="12292"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pic>
        <p:nvPicPr>
          <p:cNvPr id="12293" name="Picture 7"/>
          <p:cNvPicPr>
            <a:picLocks noChangeAspect="1" noChangeArrowheads="1"/>
          </p:cNvPicPr>
          <p:nvPr/>
        </p:nvPicPr>
        <p:blipFill>
          <a:blip r:embed="rId3" cstate="print"/>
          <a:stretch>
            <a:fillRect/>
          </a:stretch>
        </p:blipFill>
        <p:spPr bwMode="auto">
          <a:xfrm>
            <a:off x="2135196" y="4038206"/>
            <a:ext cx="4873607" cy="2403923"/>
          </a:xfrm>
          <a:prstGeom prst="rect">
            <a:avLst/>
          </a:prstGeom>
          <a:noFill/>
          <a:ln>
            <a:noFill/>
          </a:ln>
        </p:spPr>
      </p:pic>
    </p:spTree>
    <p:extLst>
      <p:ext uri="{BB962C8B-B14F-4D97-AF65-F5344CB8AC3E}">
        <p14:creationId xmlns:p14="http://schemas.microsoft.com/office/powerpoint/2010/main" val="14028450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p:txBody>
          <a:bodyPr/>
          <a:lstStyle/>
          <a:p>
            <a:r>
              <a:rPr lang="en-US" dirty="0" smtClean="0"/>
              <a:t>Services-Function, Threats and Controls (continued)</a:t>
            </a:r>
          </a:p>
        </p:txBody>
      </p:sp>
      <p:sp>
        <p:nvSpPr>
          <p:cNvPr id="13314" name="Content Placeholder 2"/>
          <p:cNvSpPr>
            <a:spLocks noGrp="1"/>
          </p:cNvSpPr>
          <p:nvPr>
            <p:ph idx="1"/>
          </p:nvPr>
        </p:nvSpPr>
        <p:spPr/>
        <p:txBody>
          <a:bodyPr/>
          <a:lstStyle/>
          <a:p>
            <a:pPr>
              <a:buNone/>
            </a:pPr>
            <a:r>
              <a:rPr lang="en-US" dirty="0" smtClean="0">
                <a:solidFill>
                  <a:srgbClr val="80CCCC"/>
                </a:solidFill>
              </a:rPr>
              <a:t>File Transfer Protocol (FTP)</a:t>
            </a:r>
          </a:p>
        </p:txBody>
      </p:sp>
      <p:pic>
        <p:nvPicPr>
          <p:cNvPr id="13315" name="Picture 3"/>
          <p:cNvPicPr>
            <a:picLocks noChangeAspect="1" noChangeArrowheads="1"/>
          </p:cNvPicPr>
          <p:nvPr/>
        </p:nvPicPr>
        <p:blipFill>
          <a:blip r:embed="rId3" cstate="print"/>
          <a:stretch>
            <a:fillRect/>
          </a:stretch>
        </p:blipFill>
        <p:spPr bwMode="auto">
          <a:xfrm>
            <a:off x="1143000" y="2057400"/>
            <a:ext cx="6858000" cy="4314825"/>
          </a:xfrm>
          <a:prstGeom prst="rect">
            <a:avLst/>
          </a:prstGeom>
          <a:noFill/>
          <a:ln>
            <a:noFill/>
          </a:ln>
        </p:spPr>
      </p:pic>
    </p:spTree>
    <p:extLst>
      <p:ext uri="{BB962C8B-B14F-4D97-AF65-F5344CB8AC3E}">
        <p14:creationId xmlns:p14="http://schemas.microsoft.com/office/powerpoint/2010/main" val="30647423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Services-Function, Threats and Controls (continued)</a:t>
            </a:r>
          </a:p>
        </p:txBody>
      </p:sp>
      <p:sp>
        <p:nvSpPr>
          <p:cNvPr id="14339" name="Rectangle 3"/>
          <p:cNvSpPr>
            <a:spLocks noGrp="1" noChangeArrowheads="1"/>
          </p:cNvSpPr>
          <p:nvPr>
            <p:ph idx="1"/>
          </p:nvPr>
        </p:nvSpPr>
        <p:spPr/>
        <p:txBody>
          <a:bodyPr/>
          <a:lstStyle/>
          <a:p>
            <a:r>
              <a:rPr lang="en-US" dirty="0" smtClean="0"/>
              <a:t>What is important to know about services?</a:t>
            </a:r>
          </a:p>
          <a:p>
            <a:pPr lvl="1"/>
            <a:r>
              <a:rPr lang="en-US" dirty="0" smtClean="0"/>
              <a:t>Uninstall or disable unnecessary applications</a:t>
            </a:r>
          </a:p>
          <a:p>
            <a:pPr lvl="2"/>
            <a:r>
              <a:rPr lang="en-US" dirty="0" smtClean="0"/>
              <a:t>FTP</a:t>
            </a:r>
          </a:p>
          <a:p>
            <a:pPr lvl="2"/>
            <a:r>
              <a:rPr lang="en-US" dirty="0" smtClean="0"/>
              <a:t>Telnet</a:t>
            </a:r>
          </a:p>
          <a:p>
            <a:pPr lvl="2"/>
            <a:r>
              <a:rPr lang="en-US" dirty="0" smtClean="0"/>
              <a:t>SMTP</a:t>
            </a:r>
          </a:p>
          <a:p>
            <a:pPr lvl="2"/>
            <a:r>
              <a:rPr lang="en-US" dirty="0" smtClean="0"/>
              <a:t>Domain controllers should not have IIS running</a:t>
            </a:r>
          </a:p>
          <a:p>
            <a:pPr lvl="2"/>
            <a:r>
              <a:rPr lang="en-US" dirty="0" err="1" smtClean="0"/>
              <a:t>PCAnywhere</a:t>
            </a:r>
            <a:r>
              <a:rPr lang="en-US" dirty="0" smtClean="0"/>
              <a:t>/Remote Desktop Access</a:t>
            </a:r>
          </a:p>
          <a:p>
            <a:pPr lvl="1"/>
            <a:r>
              <a:rPr lang="en-US" dirty="0" smtClean="0"/>
              <a:t>Change all default passwords for installed systems.</a:t>
            </a:r>
          </a:p>
          <a:p>
            <a:pPr lvl="1"/>
            <a:r>
              <a:rPr lang="en-US" dirty="0" smtClean="0"/>
              <a:t>Where possible, change the default “listening” port of common applications to another port. The are well known and targets for attack</a:t>
            </a:r>
          </a:p>
          <a:p>
            <a:pPr lvl="1"/>
            <a:endParaRPr lang="en-US" dirty="0" smtClean="0"/>
          </a:p>
        </p:txBody>
      </p:sp>
      <p:sp>
        <p:nvSpPr>
          <p:cNvPr id="14340"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extLst>
      <p:ext uri="{BB962C8B-B14F-4D97-AF65-F5344CB8AC3E}">
        <p14:creationId xmlns:p14="http://schemas.microsoft.com/office/powerpoint/2010/main" val="24633201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Auditing, Logging and </a:t>
            </a:r>
            <a:r>
              <a:rPr lang="en-US" dirty="0" smtClean="0"/>
              <a:t>Monitoring</a:t>
            </a:r>
            <a:endParaRPr lang="en-US" dirty="0" smtClean="0"/>
          </a:p>
        </p:txBody>
      </p:sp>
      <p:sp>
        <p:nvSpPr>
          <p:cNvPr id="41987" name="Rectangle 3"/>
          <p:cNvSpPr>
            <a:spLocks noGrp="1" noChangeArrowheads="1"/>
          </p:cNvSpPr>
          <p:nvPr>
            <p:ph idx="1"/>
          </p:nvPr>
        </p:nvSpPr>
        <p:spPr/>
        <p:txBody>
          <a:bodyPr/>
          <a:lstStyle/>
          <a:p>
            <a:r>
              <a:rPr lang="en-US" dirty="0" smtClean="0"/>
              <a:t>Why audit and monitor? </a:t>
            </a:r>
            <a:r>
              <a:rPr lang="en-US" altLang="en-US" dirty="0" smtClean="0"/>
              <a:t>To detect attempts to compromise the system</a:t>
            </a:r>
          </a:p>
          <a:p>
            <a:pPr lvl="1"/>
            <a:r>
              <a:rPr lang="en-GB" altLang="en-US" dirty="0" smtClean="0"/>
              <a:t>Monitoring for intrusion and security events includes both </a:t>
            </a:r>
            <a:r>
              <a:rPr lang="en-GB" altLang="en-US" b="1" i="1" dirty="0" smtClean="0"/>
              <a:t>passive</a:t>
            </a:r>
            <a:r>
              <a:rPr lang="en-GB" altLang="en-US" dirty="0" smtClean="0"/>
              <a:t> and </a:t>
            </a:r>
            <a:r>
              <a:rPr lang="en-GB" altLang="en-US" b="1" i="1" dirty="0" smtClean="0"/>
              <a:t>active</a:t>
            </a:r>
            <a:r>
              <a:rPr lang="en-GB" altLang="en-US" dirty="0" smtClean="0"/>
              <a:t> tasks. Many intrusions are detected after the attack has taken place through the inspection of log files</a:t>
            </a:r>
            <a:endParaRPr lang="en-US" altLang="en-US" dirty="0" smtClean="0"/>
          </a:p>
          <a:p>
            <a:pPr lvl="1"/>
            <a:r>
              <a:rPr lang="en-US" altLang="en-US" dirty="0" smtClean="0"/>
              <a:t>Post-attack detection is often referred to as </a:t>
            </a:r>
            <a:r>
              <a:rPr lang="en-US" altLang="en-US" b="1" i="1" dirty="0" smtClean="0"/>
              <a:t>Passive Monitoring</a:t>
            </a:r>
          </a:p>
          <a:p>
            <a:pPr lvl="1"/>
            <a:r>
              <a:rPr lang="en-US" altLang="en-US" dirty="0" smtClean="0"/>
              <a:t>Detection as an attack takes place is known as </a:t>
            </a:r>
            <a:r>
              <a:rPr lang="en-US" altLang="en-US" b="1" i="1" dirty="0" smtClean="0"/>
              <a:t>Active Monitoring </a:t>
            </a:r>
            <a:r>
              <a:rPr lang="en-US" altLang="en-US" dirty="0" smtClean="0"/>
              <a:t>(high resource requirement)</a:t>
            </a:r>
          </a:p>
          <a:p>
            <a:pPr lvl="1"/>
            <a:endParaRPr lang="en-GB" altLang="en-US" dirty="0" smtClean="0"/>
          </a:p>
        </p:txBody>
      </p:sp>
      <p:sp>
        <p:nvSpPr>
          <p:cNvPr id="41988" name="Rectangle 4"/>
          <p:cNvSpPr>
            <a:spLocks noChangeArrowheads="1"/>
          </p:cNvSpPr>
          <p:nvPr/>
        </p:nvSpPr>
        <p:spPr bwMode="auto">
          <a:xfrm>
            <a:off x="1828800" y="2276475"/>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Auditing, Logging and Monitoring (continued)</a:t>
            </a:r>
          </a:p>
        </p:txBody>
      </p:sp>
      <p:sp>
        <p:nvSpPr>
          <p:cNvPr id="43011" name="Rectangle 3"/>
          <p:cNvSpPr>
            <a:spLocks noGrp="1" noChangeArrowheads="1"/>
          </p:cNvSpPr>
          <p:nvPr>
            <p:ph idx="1"/>
          </p:nvPr>
        </p:nvSpPr>
        <p:spPr/>
        <p:txBody>
          <a:bodyPr/>
          <a:lstStyle/>
          <a:p>
            <a:r>
              <a:rPr lang="en-GB" altLang="en-US" dirty="0" smtClean="0"/>
              <a:t>As part of the overall security strategy, a company should determine the level of auditing appropriate for the environment. Auditing should identify attacks, either successful or not, that pose a threat to </a:t>
            </a:r>
            <a:r>
              <a:rPr lang="en-US" altLang="en-US" dirty="0" smtClean="0"/>
              <a:t>systems</a:t>
            </a:r>
            <a:r>
              <a:rPr lang="en-GB" altLang="en-US" dirty="0" smtClean="0"/>
              <a:t>, or against have been determine</a:t>
            </a:r>
            <a:r>
              <a:rPr lang="en-US" altLang="en-US" dirty="0" smtClean="0"/>
              <a:t>d</a:t>
            </a:r>
            <a:r>
              <a:rPr lang="en-GB" altLang="en-US" dirty="0" smtClean="0"/>
              <a:t> to be valuable</a:t>
            </a:r>
            <a:endParaRPr lang="en-US" altLang="en-US" dirty="0" smtClean="0"/>
          </a:p>
          <a:p>
            <a:r>
              <a:rPr lang="en-GB" altLang="en-US" dirty="0" smtClean="0"/>
              <a:t>Audit events can be split into two categories, </a:t>
            </a:r>
            <a:r>
              <a:rPr lang="en-GB" altLang="en-US" b="1" i="1" dirty="0" smtClean="0"/>
              <a:t>success</a:t>
            </a:r>
            <a:r>
              <a:rPr lang="en-GB" altLang="en-US" dirty="0" smtClean="0"/>
              <a:t> events and </a:t>
            </a:r>
            <a:r>
              <a:rPr lang="en-GB" altLang="en-US" b="1" i="1" dirty="0" smtClean="0"/>
              <a:t>failure</a:t>
            </a:r>
            <a:r>
              <a:rPr lang="en-GB" altLang="en-US" dirty="0" smtClean="0"/>
              <a:t> events</a:t>
            </a:r>
          </a:p>
          <a:p>
            <a:pPr lvl="1"/>
            <a:r>
              <a:rPr lang="en-GB" altLang="en-US" dirty="0" smtClean="0"/>
              <a:t>A success event indicates that a user has successfully gained access to a resource</a:t>
            </a:r>
          </a:p>
          <a:p>
            <a:pPr lvl="1"/>
            <a:r>
              <a:rPr lang="en-GB" altLang="en-US" dirty="0" smtClean="0"/>
              <a:t>A failure event shows that they made an attempt, but failed</a:t>
            </a:r>
            <a:endParaRPr lang="en-US" alt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Auditing, Logging and Monitoring (continued)</a:t>
            </a:r>
          </a:p>
        </p:txBody>
      </p:sp>
      <p:sp>
        <p:nvSpPr>
          <p:cNvPr id="44035" name="Rectangle 3"/>
          <p:cNvSpPr>
            <a:spLocks noGrp="1" noChangeArrowheads="1"/>
          </p:cNvSpPr>
          <p:nvPr>
            <p:ph idx="1"/>
          </p:nvPr>
        </p:nvSpPr>
        <p:spPr/>
        <p:txBody>
          <a:bodyPr/>
          <a:lstStyle/>
          <a:p>
            <a:r>
              <a:rPr lang="en-US" altLang="en-US" dirty="0" smtClean="0"/>
              <a:t>Passive intrusion detection systems involve the manual review of event logs and application logs. The inspection involves analysis and detection of attack patterns in event log data</a:t>
            </a:r>
            <a:r>
              <a:rPr lang="en-GB" altLang="en-US" dirty="0" smtClean="0"/>
              <a:t> </a:t>
            </a:r>
          </a:p>
        </p:txBody>
      </p:sp>
      <p:sp>
        <p:nvSpPr>
          <p:cNvPr id="44036" name="Rectangle 4"/>
          <p:cNvSpPr>
            <a:spLocks noChangeArrowheads="1"/>
          </p:cNvSpPr>
          <p:nvPr/>
        </p:nvSpPr>
        <p:spPr bwMode="auto">
          <a:xfrm>
            <a:off x="1828800" y="2276475"/>
            <a:ext cx="9144000" cy="0"/>
          </a:xfrm>
          <a:prstGeom prst="rect">
            <a:avLst/>
          </a:prstGeom>
          <a:noFill/>
          <a:ln w="9525">
            <a:noFill/>
            <a:miter lim="800000"/>
            <a:headEnd/>
            <a:tailEnd/>
          </a:ln>
        </p:spPr>
        <p:txBody>
          <a:bodyPr>
            <a:spAutoFit/>
          </a:bodyPr>
          <a:lstStyle/>
          <a:p>
            <a:endParaRPr lang="en-US"/>
          </a:p>
        </p:txBody>
      </p:sp>
      <p:pic>
        <p:nvPicPr>
          <p:cNvPr id="44037" name="Picture 5"/>
          <p:cNvPicPr>
            <a:picLocks noChangeAspect="1" noChangeArrowheads="1"/>
          </p:cNvPicPr>
          <p:nvPr/>
        </p:nvPicPr>
        <p:blipFill>
          <a:blip r:embed="rId3" cstate="print"/>
          <a:stretch>
            <a:fillRect/>
          </a:stretch>
        </p:blipFill>
        <p:spPr bwMode="auto">
          <a:xfrm>
            <a:off x="689164" y="2712378"/>
            <a:ext cx="7765671" cy="3373229"/>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Auditing, Logging and Monitoring (continued)</a:t>
            </a:r>
          </a:p>
        </p:txBody>
      </p:sp>
      <p:sp>
        <p:nvSpPr>
          <p:cNvPr id="45059" name="Rectangle 3"/>
          <p:cNvSpPr>
            <a:spLocks noGrp="1" noChangeArrowheads="1"/>
          </p:cNvSpPr>
          <p:nvPr>
            <p:ph idx="1"/>
          </p:nvPr>
        </p:nvSpPr>
        <p:spPr/>
        <p:txBody>
          <a:bodyPr/>
          <a:lstStyle/>
          <a:p>
            <a:r>
              <a:rPr lang="en-US" dirty="0" smtClean="0"/>
              <a:t>Auditing &amp; Monitoring “Industry Best Practices”</a:t>
            </a:r>
            <a:endParaRPr lang="en-US" altLang="en-US" dirty="0" smtClean="0"/>
          </a:p>
          <a:p>
            <a:pPr lvl="1"/>
            <a:r>
              <a:rPr lang="en-US" altLang="en-US" dirty="0" smtClean="0"/>
              <a:t>Define a written policy/procedure for storing, overwriting, and maintaining all event logs. The document should define all required event log settings and be enforced by Group Policy</a:t>
            </a:r>
            <a:endParaRPr lang="en-GB" altLang="en-US" dirty="0" smtClean="0"/>
          </a:p>
          <a:p>
            <a:pPr lvl="1"/>
            <a:r>
              <a:rPr lang="en-GB" altLang="en-US" dirty="0" smtClean="0"/>
              <a:t>Written policies/procedures should include how to deal with full event logs, especially the security log</a:t>
            </a:r>
            <a:endParaRPr lang="en-US" altLang="en-US" dirty="0" smtClean="0"/>
          </a:p>
          <a:p>
            <a:pPr lvl="1"/>
            <a:r>
              <a:rPr lang="en-GB" altLang="en-US" dirty="0" smtClean="0"/>
              <a:t>Enable the security policy settings to prevent local guests from accessing the system, application, and security logs</a:t>
            </a:r>
          </a:p>
          <a:p>
            <a:pPr lvl="1"/>
            <a:r>
              <a:rPr lang="en-GB" altLang="en-US" dirty="0" smtClean="0"/>
              <a:t>Ensure that the system events are audited for both success and failure to determine if any attempts are made to erase the contents of the security log</a:t>
            </a:r>
          </a:p>
          <a:p>
            <a:pPr lvl="1"/>
            <a:r>
              <a:rPr lang="en-US" altLang="en-US" dirty="0" smtClean="0"/>
              <a:t>Schedule regular review of the event logs</a:t>
            </a:r>
          </a:p>
          <a:p>
            <a:pPr lvl="1"/>
            <a:r>
              <a:rPr lang="en-US" altLang="en-US" dirty="0" smtClean="0"/>
              <a:t>Review other application log files</a:t>
            </a:r>
          </a:p>
          <a:p>
            <a:pPr lvl="1"/>
            <a:r>
              <a:rPr lang="en-US" altLang="en-US" dirty="0" smtClean="0"/>
              <a:t>Monitor installed services, drivers, and open ports</a:t>
            </a:r>
            <a:endParaRPr lang="en-GB" altLang="en-US" dirty="0" smtClean="0"/>
          </a:p>
        </p:txBody>
      </p:sp>
      <p:sp>
        <p:nvSpPr>
          <p:cNvPr id="45060" name="Rectangle 4"/>
          <p:cNvSpPr>
            <a:spLocks noChangeArrowheads="1"/>
          </p:cNvSpPr>
          <p:nvPr/>
        </p:nvSpPr>
        <p:spPr bwMode="auto">
          <a:xfrm>
            <a:off x="1828800" y="2276475"/>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Understanding Operating Systems (continued)</a:t>
            </a:r>
          </a:p>
        </p:txBody>
      </p:sp>
      <p:sp>
        <p:nvSpPr>
          <p:cNvPr id="7171" name="Rectangle 3"/>
          <p:cNvSpPr>
            <a:spLocks noGrp="1" noChangeArrowheads="1"/>
          </p:cNvSpPr>
          <p:nvPr>
            <p:ph idx="1"/>
          </p:nvPr>
        </p:nvSpPr>
        <p:spPr/>
        <p:txBody>
          <a:bodyPr/>
          <a:lstStyle/>
          <a:p>
            <a:r>
              <a:rPr lang="en-US" smtClean="0"/>
              <a:t>The primary uses of operating systems include:</a:t>
            </a:r>
          </a:p>
          <a:p>
            <a:pPr lvl="1"/>
            <a:r>
              <a:rPr lang="en-US" smtClean="0"/>
              <a:t>Hosting applications</a:t>
            </a:r>
          </a:p>
          <a:p>
            <a:pPr lvl="2"/>
            <a:r>
              <a:rPr lang="en-US" smtClean="0"/>
              <a:t>Enterprise applications (i.e., SAP and Oracle Financials)</a:t>
            </a:r>
          </a:p>
          <a:p>
            <a:pPr lvl="2"/>
            <a:r>
              <a:rPr lang="en-US" smtClean="0"/>
              <a:t>Web applications </a:t>
            </a:r>
          </a:p>
          <a:p>
            <a:pPr lvl="2"/>
            <a:r>
              <a:rPr lang="en-US" smtClean="0"/>
              <a:t>Database systems (i.e., Oracle and MS SQL)</a:t>
            </a:r>
          </a:p>
          <a:p>
            <a:pPr lvl="1"/>
            <a:r>
              <a:rPr lang="en-US" smtClean="0"/>
              <a:t>Manage resources (local and network)</a:t>
            </a:r>
          </a:p>
          <a:p>
            <a:pPr lvl="2"/>
            <a:r>
              <a:rPr lang="en-US" smtClean="0"/>
              <a:t>Printers </a:t>
            </a:r>
          </a:p>
          <a:p>
            <a:pPr lvl="2"/>
            <a:r>
              <a:rPr lang="en-US" smtClean="0"/>
              <a:t>File servers</a:t>
            </a:r>
          </a:p>
          <a:p>
            <a:pPr lvl="1"/>
            <a:r>
              <a:rPr lang="en-US" smtClean="0"/>
              <a:t>Manage access to applications, resources (local and network)</a:t>
            </a:r>
          </a:p>
          <a:p>
            <a:pPr lvl="2"/>
            <a:r>
              <a:rPr lang="en-US" smtClean="0"/>
              <a:t>Centralized user authentication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smtClean="0"/>
              <a:t>Understanding Operating Systems (continued)</a:t>
            </a:r>
            <a:endParaRPr lang="en-GB" dirty="0" smtClean="0"/>
          </a:p>
        </p:txBody>
      </p:sp>
      <p:sp>
        <p:nvSpPr>
          <p:cNvPr id="8194" name="Content Placeholder 2"/>
          <p:cNvSpPr>
            <a:spLocks noGrp="1"/>
          </p:cNvSpPr>
          <p:nvPr>
            <p:ph idx="1"/>
          </p:nvPr>
        </p:nvSpPr>
        <p:spPr/>
        <p:txBody>
          <a:bodyPr/>
          <a:lstStyle/>
          <a:p>
            <a:r>
              <a:rPr lang="en-US" dirty="0" smtClean="0"/>
              <a:t>Common Operating Systems for Servers</a:t>
            </a:r>
          </a:p>
          <a:p>
            <a:pPr lvl="1"/>
            <a:r>
              <a:rPr lang="en-US" dirty="0" smtClean="0"/>
              <a:t>Windows</a:t>
            </a:r>
          </a:p>
          <a:p>
            <a:pPr lvl="1"/>
            <a:r>
              <a:rPr lang="en-US" dirty="0" smtClean="0"/>
              <a:t>UNIX</a:t>
            </a:r>
            <a:endParaRPr lang="en-US" dirty="0" smtClean="0"/>
          </a:p>
          <a:p>
            <a:pPr lvl="2"/>
            <a:r>
              <a:rPr lang="en-US" dirty="0" smtClean="0"/>
              <a:t>AIX</a:t>
            </a:r>
          </a:p>
          <a:p>
            <a:pPr lvl="2"/>
            <a:r>
              <a:rPr lang="en-US" dirty="0" smtClean="0"/>
              <a:t>Solaris</a:t>
            </a:r>
          </a:p>
          <a:p>
            <a:pPr lvl="2"/>
            <a:r>
              <a:rPr lang="en-US" dirty="0" smtClean="0"/>
              <a:t>Linux</a:t>
            </a:r>
          </a:p>
          <a:p>
            <a:pPr lvl="1"/>
            <a:r>
              <a:rPr lang="en-US" dirty="0" smtClean="0"/>
              <a:t>OS/400/IBM </a:t>
            </a:r>
            <a:r>
              <a:rPr lang="en-US" dirty="0" err="1" smtClean="0"/>
              <a:t>iSeries</a:t>
            </a:r>
            <a:r>
              <a:rPr lang="en-US" dirty="0" smtClean="0"/>
              <a:t>/System </a:t>
            </a:r>
            <a:r>
              <a:rPr lang="en-US" dirty="0" err="1" smtClean="0"/>
              <a:t>i</a:t>
            </a:r>
            <a:endParaRPr lang="en-US" dirty="0" smtClean="0"/>
          </a:p>
          <a:p>
            <a:pPr lvl="1"/>
            <a:r>
              <a:rPr lang="en-US" dirty="0" smtClean="0"/>
              <a:t>Mainframe</a:t>
            </a:r>
          </a:p>
          <a:p>
            <a:pPr lvl="2"/>
            <a:r>
              <a:rPr lang="en-US" dirty="0" smtClean="0"/>
              <a:t>MVS/OS390/</a:t>
            </a:r>
            <a:r>
              <a:rPr lang="en-US" dirty="0" err="1" smtClean="0"/>
              <a:t>zOS</a:t>
            </a:r>
            <a:endParaRPr lang="en-US" dirty="0" smtClean="0"/>
          </a:p>
          <a:p>
            <a:pPr lvl="2"/>
            <a:r>
              <a:rPr lang="en-US" dirty="0" smtClean="0"/>
              <a:t>Security Systems: RACF/ACF2/Top Secret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risks</a:t>
            </a:r>
            <a:endParaRPr lang="en-US" dirty="0"/>
          </a:p>
        </p:txBody>
      </p:sp>
      <p:sp>
        <p:nvSpPr>
          <p:cNvPr id="3" name="Content Placeholder 2"/>
          <p:cNvSpPr>
            <a:spLocks noGrp="1"/>
          </p:cNvSpPr>
          <p:nvPr>
            <p:ph idx="1"/>
          </p:nvPr>
        </p:nvSpPr>
        <p:spPr/>
        <p:txBody>
          <a:bodyPr>
            <a:normAutofit/>
          </a:bodyPr>
          <a:lstStyle/>
          <a:p>
            <a:r>
              <a:rPr lang="en-US" sz="2800" dirty="0" smtClean="0"/>
              <a:t>ID </a:t>
            </a:r>
            <a:r>
              <a:rPr lang="en-US" sz="2800" dirty="0" smtClean="0"/>
              <a:t>maintenance</a:t>
            </a:r>
          </a:p>
          <a:p>
            <a:r>
              <a:rPr lang="en-US" sz="2800" dirty="0" smtClean="0"/>
              <a:t>Sensitive system file access</a:t>
            </a:r>
            <a:endParaRPr lang="en-US" sz="2800" dirty="0" smtClean="0"/>
          </a:p>
          <a:p>
            <a:r>
              <a:rPr lang="en-US" sz="2800" dirty="0"/>
              <a:t>Patch management</a:t>
            </a:r>
          </a:p>
          <a:p>
            <a:r>
              <a:rPr lang="en-US" sz="2800" dirty="0" smtClean="0"/>
              <a:t>Services </a:t>
            </a:r>
            <a:r>
              <a:rPr lang="en-US" sz="2800" dirty="0" smtClean="0"/>
              <a:t>and port </a:t>
            </a:r>
            <a:r>
              <a:rPr lang="en-US" sz="2800" dirty="0" smtClean="0"/>
              <a:t>management</a:t>
            </a:r>
          </a:p>
          <a:p>
            <a:r>
              <a:rPr lang="en-US" sz="2800" smtClean="0"/>
              <a:t>Audit logging </a:t>
            </a:r>
            <a:r>
              <a:rPr lang="en-US" sz="2800" dirty="0" smtClean="0"/>
              <a:t>and monitoring</a:t>
            </a:r>
            <a:endParaRPr lang="en-US" sz="2800" dirty="0" smtClean="0"/>
          </a:p>
        </p:txBody>
      </p:sp>
    </p:spTree>
    <p:extLst>
      <p:ext uri="{BB962C8B-B14F-4D97-AF65-F5344CB8AC3E}">
        <p14:creationId xmlns:p14="http://schemas.microsoft.com/office/powerpoint/2010/main" val="3972831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User/Group Management</a:t>
            </a:r>
          </a:p>
        </p:txBody>
      </p:sp>
      <p:sp>
        <p:nvSpPr>
          <p:cNvPr id="15363" name="Rectangle 3"/>
          <p:cNvSpPr>
            <a:spLocks noGrp="1" noChangeArrowheads="1"/>
          </p:cNvSpPr>
          <p:nvPr>
            <p:ph idx="1"/>
          </p:nvPr>
        </p:nvSpPr>
        <p:spPr/>
        <p:txBody>
          <a:bodyPr/>
          <a:lstStyle/>
          <a:p>
            <a:r>
              <a:rPr lang="en-US" dirty="0" smtClean="0"/>
              <a:t>Operating system user credentials are used for:</a:t>
            </a:r>
          </a:p>
          <a:p>
            <a:pPr lvl="1"/>
            <a:r>
              <a:rPr lang="en-US" dirty="0" smtClean="0"/>
              <a:t>User authentication for non-enterprise applications like FTP and Telnet. </a:t>
            </a:r>
          </a:p>
          <a:p>
            <a:pPr lvl="1"/>
            <a:r>
              <a:rPr lang="en-US" dirty="0" smtClean="0"/>
              <a:t>User authentication for domain access. For example, file servers, printers, and shares</a:t>
            </a:r>
          </a:p>
          <a:p>
            <a:pPr lvl="1"/>
            <a:r>
              <a:rPr lang="en-US" dirty="0" smtClean="0"/>
              <a:t>User authentication for system administration. For example, user/group management, Active Directory management and backup and recovery.</a:t>
            </a:r>
          </a:p>
          <a:p>
            <a:r>
              <a:rPr lang="en-US" dirty="0" smtClean="0"/>
              <a:t>Users are assigned to functional groups (i.e., Accounting, Marketing, etc)</a:t>
            </a:r>
          </a:p>
          <a:p>
            <a:r>
              <a:rPr lang="en-US" dirty="0" smtClean="0"/>
              <a:t>Functional groups are assigned permissions over directories and files</a:t>
            </a:r>
          </a:p>
        </p:txBody>
      </p:sp>
      <p:sp>
        <p:nvSpPr>
          <p:cNvPr id="15364"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User/Group Management (continued)</a:t>
            </a:r>
          </a:p>
        </p:txBody>
      </p:sp>
      <p:sp>
        <p:nvSpPr>
          <p:cNvPr id="17411" name="Rectangle 3"/>
          <p:cNvSpPr>
            <a:spLocks noGrp="1" noChangeArrowheads="1"/>
          </p:cNvSpPr>
          <p:nvPr>
            <p:ph idx="1"/>
          </p:nvPr>
        </p:nvSpPr>
        <p:spPr/>
        <p:txBody>
          <a:bodyPr/>
          <a:lstStyle/>
          <a:p>
            <a:r>
              <a:rPr lang="en-US" dirty="0" smtClean="0"/>
              <a:t>“Industry Best Practices” for User/Group Management:</a:t>
            </a:r>
          </a:p>
          <a:p>
            <a:pPr lvl="1"/>
            <a:r>
              <a:rPr lang="en-US" dirty="0" smtClean="0"/>
              <a:t>Passwords for the super user accounts should only be known by select system administrators. Use of the these accounts should be logged and monitored</a:t>
            </a:r>
          </a:p>
          <a:p>
            <a:pPr lvl="1"/>
            <a:r>
              <a:rPr lang="en-US" dirty="0" smtClean="0"/>
              <a:t>Carefully manage access to super-user accounts, privileged user classes, and special privileges</a:t>
            </a:r>
          </a:p>
          <a:p>
            <a:pPr lvl="1"/>
            <a:r>
              <a:rPr lang="en-US" dirty="0" smtClean="0"/>
              <a:t>Use formal procedures to authorize the creation/removal of users.</a:t>
            </a:r>
          </a:p>
          <a:p>
            <a:pPr lvl="1"/>
            <a:r>
              <a:rPr lang="en-US" dirty="0" smtClean="0"/>
              <a:t>Accounts that have not logged on for an extended period of time should be disabled. Industry standard is disabling after 60 to 90 days of inactivity</a:t>
            </a:r>
          </a:p>
          <a:p>
            <a:pPr lvl="1"/>
            <a:r>
              <a:rPr lang="en-US" dirty="0" smtClean="0"/>
              <a:t>Users should be reviewed by management at least annually</a:t>
            </a:r>
          </a:p>
          <a:p>
            <a:pPr lvl="1"/>
            <a:r>
              <a:rPr lang="en-US" dirty="0" smtClean="0"/>
              <a:t>Default accounts should be properly managed and/or renamed. </a:t>
            </a:r>
            <a:r>
              <a:rPr lang="en-GB" dirty="0" smtClean="0"/>
              <a:t>This will minimize the risks of intruders using these well-known accounts when attempting to log on to the domain</a:t>
            </a:r>
            <a:endParaRPr lang="en-US" dirty="0" smtClean="0"/>
          </a:p>
        </p:txBody>
      </p:sp>
      <p:sp>
        <p:nvSpPr>
          <p:cNvPr id="17412"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r>
              <a:rPr lang="en-US" dirty="0" smtClean="0"/>
              <a:t>User/Group Management (continued)</a:t>
            </a:r>
          </a:p>
        </p:txBody>
      </p:sp>
      <p:sp>
        <p:nvSpPr>
          <p:cNvPr id="20482" name="Rectangle 3"/>
          <p:cNvSpPr>
            <a:spLocks noGrp="1" noChangeArrowheads="1"/>
          </p:cNvSpPr>
          <p:nvPr>
            <p:ph idx="1"/>
          </p:nvPr>
        </p:nvSpPr>
        <p:spPr/>
        <p:txBody>
          <a:bodyPr/>
          <a:lstStyle/>
          <a:p>
            <a:r>
              <a:rPr lang="en-US" dirty="0" smtClean="0"/>
              <a:t>Operating System Default Super-User Accounts:</a:t>
            </a:r>
          </a:p>
          <a:p>
            <a:pPr lvl="1"/>
            <a:r>
              <a:rPr lang="en-US" dirty="0" smtClean="0"/>
              <a:t>UNIX:</a:t>
            </a:r>
          </a:p>
          <a:p>
            <a:pPr lvl="2"/>
            <a:r>
              <a:rPr lang="en-US" dirty="0" smtClean="0"/>
              <a:t>Root</a:t>
            </a:r>
          </a:p>
          <a:p>
            <a:pPr lvl="1"/>
            <a:r>
              <a:rPr lang="en-US" dirty="0" smtClean="0"/>
              <a:t>Windows</a:t>
            </a:r>
          </a:p>
          <a:p>
            <a:pPr lvl="2"/>
            <a:r>
              <a:rPr lang="en-US" dirty="0" smtClean="0"/>
              <a:t>Administrator</a:t>
            </a:r>
          </a:p>
          <a:p>
            <a:pPr lvl="1"/>
            <a:r>
              <a:rPr lang="en-US" dirty="0" smtClean="0"/>
              <a:t>Mainframe</a:t>
            </a:r>
          </a:p>
          <a:p>
            <a:pPr lvl="2"/>
            <a:r>
              <a:rPr lang="en-US" dirty="0" smtClean="0"/>
              <a:t>IBMUSER</a:t>
            </a:r>
          </a:p>
          <a:p>
            <a:pPr lvl="2"/>
            <a:r>
              <a:rPr lang="en-US" dirty="0" smtClean="0"/>
              <a:t>CICSUSER</a:t>
            </a:r>
          </a:p>
          <a:p>
            <a:pPr lvl="1"/>
            <a:r>
              <a:rPr lang="en-US" dirty="0" smtClean="0"/>
              <a:t>OS/400 </a:t>
            </a:r>
          </a:p>
          <a:p>
            <a:pPr lvl="2"/>
            <a:r>
              <a:rPr lang="en-US" dirty="0" smtClean="0"/>
              <a:t>QSYS, QSYSOPR accounts</a:t>
            </a:r>
          </a:p>
          <a:p>
            <a:pPr lvl="2"/>
            <a:r>
              <a:rPr lang="en-US" dirty="0" smtClean="0"/>
              <a:t>SECOFR, SYSOPR user classes</a:t>
            </a:r>
          </a:p>
          <a:p>
            <a:pPr lvl="2"/>
            <a:r>
              <a:rPr lang="en-US" dirty="0" smtClean="0"/>
              <a:t>SECADM, ALLOBJ privileges</a:t>
            </a:r>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Password Management</a:t>
            </a:r>
          </a:p>
        </p:txBody>
      </p:sp>
      <p:sp>
        <p:nvSpPr>
          <p:cNvPr id="21507" name="Rectangle 3"/>
          <p:cNvSpPr>
            <a:spLocks noGrp="1" noChangeArrowheads="1"/>
          </p:cNvSpPr>
          <p:nvPr>
            <p:ph idx="1"/>
          </p:nvPr>
        </p:nvSpPr>
        <p:spPr/>
        <p:txBody>
          <a:bodyPr/>
          <a:lstStyle/>
          <a:p>
            <a:pPr marL="0" indent="0">
              <a:buNone/>
            </a:pPr>
            <a:r>
              <a:rPr lang="en-US" dirty="0" smtClean="0"/>
              <a:t>“</a:t>
            </a:r>
            <a:r>
              <a:rPr lang="en-US" dirty="0" smtClean="0"/>
              <a:t>Industry Best Practices” for password policies:</a:t>
            </a:r>
          </a:p>
          <a:p>
            <a:pPr lvl="1"/>
            <a:r>
              <a:rPr lang="en-US" dirty="0" smtClean="0"/>
              <a:t>Minimum password length = 7. If passwords are too long, users write them down</a:t>
            </a:r>
          </a:p>
          <a:p>
            <a:pPr lvl="1"/>
            <a:r>
              <a:rPr lang="en-US" dirty="0" smtClean="0"/>
              <a:t>Maximum Age = 60 to 90 days. Number of days a password is valid</a:t>
            </a:r>
          </a:p>
          <a:p>
            <a:pPr lvl="1"/>
            <a:r>
              <a:rPr lang="en-US" dirty="0" smtClean="0"/>
              <a:t>Minimum Password age = 3 days. Minimum number of days before a password can be changed</a:t>
            </a:r>
          </a:p>
          <a:p>
            <a:pPr lvl="1"/>
            <a:r>
              <a:rPr lang="en-US" dirty="0" smtClean="0"/>
              <a:t>Password history = 6 passwords. The number of previously used passwords the system will remember. A user would not be able to set a new password equal to his or her last 6 passwords</a:t>
            </a:r>
          </a:p>
          <a:p>
            <a:endParaRPr lang="en-US" dirty="0" smtClean="0"/>
          </a:p>
        </p:txBody>
      </p:sp>
      <p:sp>
        <p:nvSpPr>
          <p:cNvPr id="21508" name="Rectangle 4"/>
          <p:cNvSpPr>
            <a:spLocks noChangeArrowheads="1"/>
          </p:cNvSpPr>
          <p:nvPr/>
        </p:nvSpPr>
        <p:spPr bwMode="auto">
          <a:xfrm>
            <a:off x="3386138" y="1981200"/>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1957</Words>
  <Application>Microsoft Office PowerPoint</Application>
  <PresentationFormat>On-screen Show (4:3)</PresentationFormat>
  <Paragraphs>234</Paragraphs>
  <Slides>29</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Times New Roman</vt:lpstr>
      <vt:lpstr>Wingdings</vt:lpstr>
      <vt:lpstr>Office Theme</vt:lpstr>
      <vt:lpstr>Operating Systems Threats and Controls</vt:lpstr>
      <vt:lpstr>Understanding Operating Systems</vt:lpstr>
      <vt:lpstr>Understanding Operating Systems (continued)</vt:lpstr>
      <vt:lpstr>Understanding Operating Systems (continued)</vt:lpstr>
      <vt:lpstr>Key risks</vt:lpstr>
      <vt:lpstr>User/Group Management</vt:lpstr>
      <vt:lpstr>User/Group Management (continued)</vt:lpstr>
      <vt:lpstr>User/Group Management (continued)</vt:lpstr>
      <vt:lpstr>Password Management</vt:lpstr>
      <vt:lpstr>Password Management (continued)</vt:lpstr>
      <vt:lpstr>Password Considerations</vt:lpstr>
      <vt:lpstr>File System Access and Management</vt:lpstr>
      <vt:lpstr>File System Access and Management (continued)</vt:lpstr>
      <vt:lpstr>Registry Access and Management</vt:lpstr>
      <vt:lpstr>Registry Access and Management (continued)</vt:lpstr>
      <vt:lpstr>Operating Systems vs. Enterprise Applications</vt:lpstr>
      <vt:lpstr>Patch Management</vt:lpstr>
      <vt:lpstr>Patch Management (continued)</vt:lpstr>
      <vt:lpstr>Patch Management (continued)</vt:lpstr>
      <vt:lpstr>Patch Management (continued)</vt:lpstr>
      <vt:lpstr>Services-Function, Threats and Controls</vt:lpstr>
      <vt:lpstr>Services-Function, Threats and Controls (continued)</vt:lpstr>
      <vt:lpstr>Services-Function, Threats and Controls (continued)</vt:lpstr>
      <vt:lpstr>Services-Function, Threats and Controls (continued)</vt:lpstr>
      <vt:lpstr>Services-Function, Threats and Controls (continued)</vt:lpstr>
      <vt:lpstr>Auditing, Logging and Monitoring</vt:lpstr>
      <vt:lpstr>Auditing, Logging and Monitoring (continued)</vt:lpstr>
      <vt:lpstr>Auditing, Logging and Monitoring (continued)</vt:lpstr>
      <vt:lpstr>Auditing, Logging and Monitoring (continued)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2009-10-18T20:08:36Z</dcterms:created>
  <dcterms:modified xsi:type="dcterms:W3CDTF">2016-05-22T23:22:05Z</dcterms:modified>
</cp:coreProperties>
</file>