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5" r:id="rId3"/>
    <p:sldId id="260" r:id="rId4"/>
    <p:sldId id="261" r:id="rId5"/>
    <p:sldId id="271" r:id="rId6"/>
    <p:sldId id="280" r:id="rId7"/>
    <p:sldId id="270" r:id="rId8"/>
    <p:sldId id="272" r:id="rId9"/>
    <p:sldId id="277" r:id="rId10"/>
    <p:sldId id="273" r:id="rId11"/>
    <p:sldId id="281" r:id="rId12"/>
    <p:sldId id="279" r:id="rId13"/>
    <p:sldId id="269" r:id="rId1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FFCC"/>
    <a:srgbClr val="FF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198" autoAdjust="0"/>
  </p:normalViewPr>
  <p:slideViewPr>
    <p:cSldViewPr snapToGrid="0">
      <p:cViewPr>
        <p:scale>
          <a:sx n="66" d="100"/>
          <a:sy n="66" d="100"/>
        </p:scale>
        <p:origin x="2016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/>
            </a:lvl1pPr>
          </a:lstStyle>
          <a:p>
            <a:fld id="{82E7FC46-D6FC-4E1D-B4DF-F326349D85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25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17A3369-62B8-428A-8BC5-C049AFA3B6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67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EB0D3B-FE43-4F49-8737-2BA0B5B54D72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00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9CE9DD-A8C9-4F3B-B557-32AD84EDAF36}" type="slidenum">
              <a:rPr lang="en-US"/>
              <a:pPr/>
              <a:t>10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34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9CE9DD-A8C9-4F3B-B557-32AD84EDAF36}" type="slidenum">
              <a:rPr lang="en-US"/>
              <a:pPr/>
              <a:t>11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8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105A7C-8297-49BC-B8C4-F072EEA565B0}" type="slidenum">
              <a:rPr lang="en-US"/>
              <a:pPr/>
              <a:t>12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43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BCACF5-DAAB-4D3C-A8DD-4A38F26DC73A}" type="slidenum">
              <a:rPr lang="en-US"/>
              <a:pPr/>
              <a:t>13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smtClean="0"/>
              <a:t>Authentication:</a:t>
            </a:r>
            <a:r>
              <a:rPr lang="en-US" baseline="0" smtClean="0"/>
              <a:t> </a:t>
            </a:r>
            <a:r>
              <a:rPr lang="en-US" smtClean="0"/>
              <a:t>Tokens/biometrics </a:t>
            </a:r>
            <a:r>
              <a:rPr lang="en-US" dirty="0" smtClean="0"/>
              <a:t>– something</a:t>
            </a:r>
            <a:r>
              <a:rPr lang="en-US" baseline="0" dirty="0" smtClean="0"/>
              <a:t> you have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190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C4ABCA-2D93-4BEC-873F-FD7CE3A71140}" type="slidenum">
              <a:rPr lang="en-US"/>
              <a:pPr/>
              <a:t>2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Move out of realm of pure thought to physical possession. Sometimes physical easier to control than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42029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696F6-E947-49CD-9052-5DFDBCC9A9A9}" type="slidenum">
              <a:rPr lang="en-US"/>
              <a:pPr/>
              <a:t>3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74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1F332E-1CB3-4B91-BE6B-5F1839C03B91}" type="slidenum">
              <a:rPr lang="en-US"/>
              <a:pPr/>
              <a:t>4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18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CFA479-08FD-41E8-8520-46AA816D764D}" type="slidenum">
              <a:rPr lang="en-US"/>
              <a:pPr/>
              <a:t>5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575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F6E773-0E82-442A-9613-9BB9D13DD76B}" type="slidenum">
              <a:rPr lang="en-US"/>
              <a:pPr/>
              <a:t>6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07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024F60-BCB9-49E4-8EB1-B37C04F3DBDC}" type="slidenum">
              <a:rPr lang="en-US"/>
              <a:pPr/>
              <a:t>7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820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C1282A-2DE5-4CB9-8C4E-08F95640C0B4}" type="slidenum">
              <a:rPr lang="en-US"/>
              <a:pPr/>
              <a:t>8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121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D180AE-6654-484E-B659-2C6CB96E154E}" type="slidenum">
              <a:rPr lang="en-US"/>
              <a:pPr/>
              <a:t>9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EFE146EF-0967-4222-AE2D-4D7019AEFD4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7327D-6D5C-430D-8BC8-39F54CCE7A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76BC7-97ED-4CBA-A05D-E325FEB9B1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EE99E-92AF-48EF-BC84-21BC168A82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FF2C9-553C-4382-8A24-C8E78FB82A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62024-F3D1-4D1C-986E-8B41B1634F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049E9-E93B-428A-AD4B-8A5B1E46C2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FF1C4-B230-4B84-B2F8-72C37B28CF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6AFBE-D8B6-4DA1-9C60-577DC24244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15353-A580-4AA7-9977-3C893D3B95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AEF8F-2FF6-4FA2-A62A-F9D4EF88FC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E2A82504-A7DA-48B3-B456-8F54F0B3C4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Physical Security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52400" y="914400"/>
            <a:ext cx="5715000" cy="2743200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en-US" sz="2000">
              <a:solidFill>
                <a:schemeClr val="accent2"/>
              </a:solidFill>
            </a:endParaRPr>
          </a:p>
          <a:p>
            <a:pPr lvl="1">
              <a:lnSpc>
                <a:spcPct val="150000"/>
              </a:lnSpc>
              <a:buFont typeface="Wingdings" pitchFamily="2" charset="2"/>
              <a:buNone/>
            </a:pPr>
            <a:r>
              <a:rPr lang="en-US" sz="2000">
                <a:solidFill>
                  <a:schemeClr val="accent2"/>
                </a:solidFill>
              </a:rPr>
              <a:t>Physical Server Protection</a:t>
            </a:r>
          </a:p>
          <a:p>
            <a:pPr lvl="2">
              <a:lnSpc>
                <a:spcPct val="150000"/>
              </a:lnSpc>
            </a:pPr>
            <a:r>
              <a:rPr lang="en-US" sz="2000">
                <a:solidFill>
                  <a:schemeClr val="accent2"/>
                </a:solidFill>
              </a:rPr>
              <a:t>Access to Server Room – Hand Scanners</a:t>
            </a:r>
          </a:p>
          <a:p>
            <a:pPr lvl="2">
              <a:lnSpc>
                <a:spcPct val="150000"/>
              </a:lnSpc>
            </a:pPr>
            <a:r>
              <a:rPr lang="en-US" sz="2000">
                <a:solidFill>
                  <a:schemeClr val="accent2"/>
                </a:solidFill>
              </a:rPr>
              <a:t>Real-Time System and Network Monitoring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04800" y="3810000"/>
            <a:ext cx="5791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Work Station Protection</a:t>
            </a:r>
          </a:p>
          <a:p>
            <a:pPr marL="742950" lvl="1" indent="-28575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Work </a:t>
            </a:r>
            <a:r>
              <a:rPr lang="en-US" sz="2000" dirty="0">
                <a:solidFill>
                  <a:schemeClr val="tx2"/>
                </a:solidFill>
              </a:rPr>
              <a:t>Station Lock Down</a:t>
            </a:r>
          </a:p>
          <a:p>
            <a:pPr marL="1143000" lvl="2" indent="-22860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1143000" lvl="2" indent="-22860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28679" name="Picture 7" descr="Security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962400"/>
            <a:ext cx="3362325" cy="2259013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04799" y="1644330"/>
            <a:ext cx="750770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sz="3200" dirty="0" smtClean="0">
                <a:solidFill>
                  <a:schemeClr val="tx2"/>
                </a:solidFill>
              </a:rPr>
              <a:t>Network </a:t>
            </a:r>
            <a:r>
              <a:rPr lang="en-US" sz="3200" dirty="0">
                <a:solidFill>
                  <a:schemeClr val="tx2"/>
                </a:solidFill>
              </a:rPr>
              <a:t>Protection</a:t>
            </a:r>
          </a:p>
          <a:p>
            <a:pPr marL="742950" lvl="1" indent="-28575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Fiber Optic cabling</a:t>
            </a:r>
          </a:p>
          <a:p>
            <a:pPr marL="742950" lvl="1" indent="-28575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Cabling inside pressurized pipes with sensors</a:t>
            </a:r>
          </a:p>
          <a:p>
            <a:pPr marL="742950" lvl="1" indent="-28575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Encryption between nodes</a:t>
            </a:r>
            <a:endParaRPr lang="en-US" sz="3200" dirty="0">
              <a:solidFill>
                <a:schemeClr val="tx2"/>
              </a:solidFill>
            </a:endParaRPr>
          </a:p>
          <a:p>
            <a:pPr marL="1143000" lvl="2" indent="-22860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solidFill>
                <a:schemeClr val="tx2"/>
              </a:solidFill>
            </a:endParaRPr>
          </a:p>
          <a:p>
            <a:pPr marL="1143000" lvl="2" indent="-22860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Encryption: A Logical Solution to Physical Threats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Addresses Integrity </a:t>
            </a:r>
            <a:r>
              <a:rPr lang="en-US" dirty="0"/>
              <a:t>(Completeness, Accuracy, Validity</a:t>
            </a:r>
            <a:r>
              <a:rPr lang="en-US" dirty="0" smtClean="0"/>
              <a:t>), Privacy threats </a:t>
            </a:r>
            <a:r>
              <a:rPr lang="en-US" dirty="0"/>
              <a:t>for OS, Network, Physical layers</a:t>
            </a:r>
          </a:p>
          <a:p>
            <a:r>
              <a:rPr lang="en-US" dirty="0"/>
              <a:t>Can’t address Application or Database layer </a:t>
            </a:r>
            <a:r>
              <a:rPr lang="en-US" dirty="0" smtClean="0"/>
              <a:t>weaknesses since they require access to </a:t>
            </a:r>
            <a:r>
              <a:rPr lang="en-US" dirty="0" err="1" smtClean="0"/>
              <a:t>unecrypted</a:t>
            </a:r>
            <a:r>
              <a:rPr lang="en-US" dirty="0" smtClean="0"/>
              <a:t> data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Opportunities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819275"/>
            <a:ext cx="70104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dirty="0"/>
              <a:t>All systems are ultimately physical, and therefore can be compromised physically, BUT</a:t>
            </a:r>
          </a:p>
          <a:p>
            <a:pPr>
              <a:buFont typeface="Wingdings" pitchFamily="2" charset="2"/>
              <a:buNone/>
            </a:pPr>
            <a:r>
              <a:rPr lang="en-US" sz="2400" dirty="0"/>
              <a:t>Physical elements can provide stronger security than a purely logical system</a:t>
            </a:r>
            <a:br>
              <a:rPr lang="en-US" sz="2400" dirty="0"/>
            </a:br>
            <a:r>
              <a:rPr lang="en-US" sz="2400" dirty="0"/>
              <a:t>- </a:t>
            </a:r>
            <a:r>
              <a:rPr lang="en-US" sz="2400" dirty="0" smtClean="0"/>
              <a:t>Example? </a:t>
            </a: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2400" dirty="0"/>
              <a:t>For each </a:t>
            </a:r>
            <a:r>
              <a:rPr lang="en-US" sz="2400" u="sng" dirty="0"/>
              <a:t>logical</a:t>
            </a:r>
            <a:r>
              <a:rPr lang="en-US" sz="2400" dirty="0"/>
              <a:t> information threat, think of how physical elements can help </a:t>
            </a:r>
            <a:r>
              <a:rPr lang="en-US" sz="2400" u="sng" dirty="0"/>
              <a:t>improve</a:t>
            </a:r>
            <a:r>
              <a:rPr lang="en-US" sz="2400" dirty="0"/>
              <a:t> </a:t>
            </a:r>
            <a:r>
              <a:rPr lang="en-US" sz="2400" dirty="0" smtClean="0"/>
              <a:t>authentication/access control</a:t>
            </a:r>
            <a:endParaRPr lang="en-US" sz="2400" dirty="0"/>
          </a:p>
          <a:p>
            <a:r>
              <a:rPr lang="en-US" sz="2400" dirty="0"/>
              <a:t>What you know </a:t>
            </a:r>
            <a:endParaRPr lang="en-US" sz="2400" dirty="0" smtClean="0"/>
          </a:p>
          <a:p>
            <a:r>
              <a:rPr lang="en-US" sz="2400" dirty="0" smtClean="0"/>
              <a:t>What </a:t>
            </a:r>
            <a:r>
              <a:rPr lang="en-US" sz="2400" dirty="0"/>
              <a:t>you </a:t>
            </a:r>
            <a:r>
              <a:rPr lang="en-US" sz="2400" dirty="0" smtClean="0"/>
              <a:t>have/Who you are</a:t>
            </a:r>
          </a:p>
          <a:p>
            <a:r>
              <a:rPr lang="en-US" sz="2400" i="1" dirty="0"/>
              <a:t>W</a:t>
            </a:r>
            <a:r>
              <a:rPr lang="en-US" sz="2400" i="1" dirty="0" smtClean="0"/>
              <a:t>here </a:t>
            </a:r>
            <a:r>
              <a:rPr lang="en-US" sz="2400" i="1" dirty="0"/>
              <a:t>you </a:t>
            </a:r>
            <a:r>
              <a:rPr lang="en-US" sz="2400" i="1" dirty="0" smtClean="0"/>
              <a:t>are (an </a:t>
            </a:r>
            <a:r>
              <a:rPr lang="en-US" sz="2400" i="1" smtClean="0"/>
              <a:t>extension of </a:t>
            </a:r>
            <a:r>
              <a:rPr lang="en-US" sz="2400" i="1" dirty="0"/>
              <a:t>A</a:t>
            </a:r>
            <a:r>
              <a:rPr lang="en-US" sz="2400" i="1" smtClean="0"/>
              <a:t>uthentication</a:t>
            </a:r>
            <a:r>
              <a:rPr lang="en-US" sz="2400" i="1" dirty="0" smtClean="0"/>
              <a:t>)</a:t>
            </a:r>
            <a:endParaRPr lang="en-US" sz="24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 and Threat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Ensure that ‘information assets’ </a:t>
            </a:r>
            <a:r>
              <a:rPr lang="en-US" dirty="0" smtClean="0"/>
              <a:t>and IT equipment are </a:t>
            </a:r>
            <a:r>
              <a:rPr lang="en-US" dirty="0"/>
              <a:t>protected against physical threats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All information systems are ultimately physical, and therefore </a:t>
            </a:r>
            <a:r>
              <a:rPr lang="en-US" dirty="0" smtClean="0"/>
              <a:t>might have Integrity, Confidentiality, Accessibility compromised </a:t>
            </a:r>
            <a:r>
              <a:rPr lang="en-US" dirty="0"/>
              <a:t>physically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Information Assets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0042" y="1961144"/>
            <a:ext cx="7010400" cy="4114800"/>
          </a:xfrm>
        </p:spPr>
        <p:txBody>
          <a:bodyPr/>
          <a:lstStyle/>
          <a:p>
            <a:r>
              <a:rPr lang="en-US" dirty="0"/>
              <a:t>What are the physical elements of information assets</a:t>
            </a:r>
            <a:r>
              <a:rPr lang="en-US" dirty="0" smtClean="0"/>
              <a:t>?</a:t>
            </a: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Physical Security Approach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5425" y="1905000"/>
            <a:ext cx="7562850" cy="4683125"/>
          </a:xfrm>
        </p:spPr>
        <p:txBody>
          <a:bodyPr/>
          <a:lstStyle/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600" dirty="0"/>
              <a:t>Define a </a:t>
            </a:r>
            <a:r>
              <a:rPr lang="en-US" sz="2600" u="sng" dirty="0"/>
              <a:t>perimeter</a:t>
            </a:r>
            <a:r>
              <a:rPr lang="en-US" sz="2600" dirty="0"/>
              <a:t> to your </a:t>
            </a:r>
            <a:r>
              <a:rPr lang="en-US" sz="2600" dirty="0" smtClean="0"/>
              <a:t>physical system</a:t>
            </a:r>
            <a:r>
              <a:rPr lang="en-US" sz="2600" dirty="0"/>
              <a:t>, then build outer and inner walls of security around it (zoning)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¢"/>
            </a:pPr>
            <a:r>
              <a:rPr lang="en-US" sz="2400" dirty="0" smtClean="0"/>
              <a:t>Adds 'Where you are' to authentication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¢"/>
            </a:pPr>
            <a:r>
              <a:rPr lang="en-US" sz="2400" dirty="0" smtClean="0"/>
              <a:t>Effective </a:t>
            </a:r>
            <a:r>
              <a:rPr lang="en-US" sz="2400" dirty="0"/>
              <a:t>for IT equipment</a:t>
            </a:r>
          </a:p>
          <a:p>
            <a:pPr marL="1371600" lvl="2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000" i="1" dirty="0"/>
              <a:t>Think castles, </a:t>
            </a:r>
            <a:r>
              <a:rPr lang="en-US" sz="2000" i="1" dirty="0" smtClean="0"/>
              <a:t>banks</a:t>
            </a:r>
            <a:endParaRPr lang="en-US" sz="2000" i="1" dirty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¢"/>
            </a:pPr>
            <a:r>
              <a:rPr lang="en-US" sz="2400" dirty="0"/>
              <a:t>Effective for information assets IF you can establish a perimeter (i.e. no links to outside)</a:t>
            </a:r>
          </a:p>
          <a:p>
            <a:pPr marL="1371600" lvl="2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000" i="1" dirty="0"/>
              <a:t>Think Mission: </a:t>
            </a:r>
            <a:r>
              <a:rPr lang="en-US" sz="2000" i="1" dirty="0" smtClean="0"/>
              <a:t>Impossible I</a:t>
            </a:r>
            <a:endParaRPr lang="en-US" sz="2000" i="1" dirty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¢"/>
            </a:pPr>
            <a:r>
              <a:rPr lang="en-US" sz="2400" dirty="0"/>
              <a:t>But, if you can't have an impermeable perimeter, then what (e.g. supply chain network)?</a:t>
            </a:r>
          </a:p>
          <a:p>
            <a:pPr marL="1371600" lvl="2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000" i="1" dirty="0"/>
              <a:t>Logical and physical are both </a:t>
            </a:r>
            <a:r>
              <a:rPr lang="en-US" sz="2000" i="1" dirty="0" smtClean="0"/>
              <a:t>required</a:t>
            </a:r>
            <a:endParaRPr lang="en-US" sz="2000" i="1" dirty="0"/>
          </a:p>
          <a:p>
            <a:pPr marL="1371600" lvl="2" indent="-457200">
              <a:lnSpc>
                <a:spcPct val="90000"/>
              </a:lnSpc>
              <a:buFont typeface="Wingdings" pitchFamily="2" charset="2"/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600200" y="3429000"/>
            <a:ext cx="3276600" cy="2743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Zoning: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628775" y="1219200"/>
            <a:ext cx="5534025" cy="914400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z="3900"/>
              <a:t>Rough Facility Diagram</a:t>
            </a:r>
            <a:endParaRPr lang="en-US" sz="3600"/>
          </a:p>
          <a:p>
            <a:pPr lvl="2">
              <a:lnSpc>
                <a:spcPct val="150000"/>
              </a:lnSpc>
            </a:pPr>
            <a:endParaRPr lang="en-US" sz="3000"/>
          </a:p>
          <a:p>
            <a:pPr lvl="2">
              <a:lnSpc>
                <a:spcPct val="150000"/>
              </a:lnSpc>
            </a:pPr>
            <a:endParaRPr lang="en-U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295400" y="2438400"/>
            <a:ext cx="6324600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200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81000" y="3581400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200">
                <a:solidFill>
                  <a:schemeClr val="tx2"/>
                </a:solidFill>
              </a:rPr>
              <a:t>UPS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419600" y="6172200"/>
            <a:ext cx="911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/>
              <a:t>Front Door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886200" y="5410200"/>
            <a:ext cx="1905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2514600" y="3429000"/>
            <a:ext cx="23622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3733800" y="5410200"/>
            <a:ext cx="1524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4876800" y="4267200"/>
            <a:ext cx="3048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4876800" y="3429000"/>
            <a:ext cx="6096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tx2"/>
                </a:solidFill>
              </a:rPr>
              <a:t>Server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4876800" y="4495800"/>
            <a:ext cx="609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4876800" y="4648200"/>
            <a:ext cx="3048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4343400" y="4419600"/>
            <a:ext cx="3048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4876800" y="4191000"/>
            <a:ext cx="3048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>
            <a:off x="3200400" y="2438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5486400" y="2438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5410200" y="2590800"/>
            <a:ext cx="762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3200400" y="2743200"/>
            <a:ext cx="762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2663825" y="3470275"/>
            <a:ext cx="2028825" cy="9413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tx2"/>
                </a:solidFill>
              </a:rPr>
              <a:t>System Operators,</a:t>
            </a:r>
          </a:p>
          <a:p>
            <a:pPr algn="ctr"/>
            <a:r>
              <a:rPr lang="en-US" b="1">
                <a:solidFill>
                  <a:schemeClr val="tx2"/>
                </a:solidFill>
              </a:rPr>
              <a:t>Administrators</a:t>
            </a: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1758950" y="4598988"/>
            <a:ext cx="2028825" cy="9413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tx2"/>
                </a:solidFill>
              </a:rPr>
              <a:t>Sensitive </a:t>
            </a:r>
          </a:p>
          <a:p>
            <a:pPr algn="ctr"/>
            <a:r>
              <a:rPr lang="en-US" b="1">
                <a:solidFill>
                  <a:schemeClr val="tx2"/>
                </a:solidFill>
              </a:rPr>
              <a:t>data entry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Physical Threats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5425" y="1712496"/>
            <a:ext cx="7562850" cy="4114800"/>
          </a:xfrm>
        </p:spPr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 sz="2600" dirty="0"/>
              <a:t>Modification of asset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sz="2600" dirty="0"/>
              <a:t>Delay of access to </a:t>
            </a:r>
            <a:r>
              <a:rPr lang="en-US" sz="2600" dirty="0" smtClean="0"/>
              <a:t>asset</a:t>
            </a:r>
            <a:endParaRPr lang="en-US" sz="26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sz="2600" dirty="0"/>
              <a:t>Destruction of </a:t>
            </a:r>
            <a:r>
              <a:rPr lang="en-US" sz="2600" dirty="0" smtClean="0"/>
              <a:t>asset</a:t>
            </a:r>
            <a:endParaRPr lang="en-US" sz="26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sz="2600" dirty="0"/>
              <a:t>Disclosure of asset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sz="2600" dirty="0"/>
              <a:t>Theft of asset </a:t>
            </a:r>
            <a:endParaRPr lang="en-US" sz="2600" dirty="0" smtClean="0"/>
          </a:p>
          <a:p>
            <a:pPr marL="571500" indent="-571500">
              <a:buFont typeface="Wingdings" pitchFamily="2" charset="2"/>
              <a:buNone/>
            </a:pPr>
            <a:r>
              <a:rPr lang="en-US" sz="2600" dirty="0" smtClean="0"/>
              <a:t>Two </a:t>
            </a:r>
            <a:r>
              <a:rPr lang="en-US" sz="2600" dirty="0"/>
              <a:t>Sources:</a:t>
            </a:r>
          </a:p>
          <a:p>
            <a:pPr marL="571500" indent="-571500"/>
            <a:r>
              <a:rPr lang="en-US" sz="2600" dirty="0"/>
              <a:t>Natural</a:t>
            </a:r>
          </a:p>
          <a:p>
            <a:pPr marL="571500" indent="-571500"/>
            <a:r>
              <a:rPr lang="en-US" sz="2600" dirty="0"/>
              <a:t>Man-made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n-US" sz="2600" dirty="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491613" y="4018298"/>
            <a:ext cx="45720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sz="2600" dirty="0">
                <a:solidFill>
                  <a:schemeClr val="tx2"/>
                </a:solidFill>
              </a:rPr>
              <a:t>Two </a:t>
            </a:r>
            <a:r>
              <a:rPr lang="en-US" sz="2600" dirty="0" smtClean="0">
                <a:solidFill>
                  <a:schemeClr val="tx2"/>
                </a:solidFill>
              </a:rPr>
              <a:t>sub-types</a:t>
            </a:r>
            <a:r>
              <a:rPr lang="en-US" sz="2600" dirty="0">
                <a:solidFill>
                  <a:schemeClr val="tx2"/>
                </a:solidFill>
              </a:rPr>
              <a:t>:</a:t>
            </a:r>
          </a:p>
          <a:p>
            <a:pPr>
              <a:lnSpc>
                <a:spcPct val="125000"/>
              </a:lnSpc>
              <a:buFontTx/>
              <a:buChar char="o"/>
            </a:pPr>
            <a:r>
              <a:rPr lang="en-US" sz="2600" dirty="0">
                <a:solidFill>
                  <a:schemeClr val="tx2"/>
                </a:solidFill>
              </a:rPr>
              <a:t> Unintentional</a:t>
            </a:r>
          </a:p>
          <a:p>
            <a:pPr>
              <a:lnSpc>
                <a:spcPct val="125000"/>
              </a:lnSpc>
              <a:buFontTx/>
              <a:buChar char="o"/>
            </a:pPr>
            <a:r>
              <a:rPr lang="en-US" sz="2600" dirty="0">
                <a:solidFill>
                  <a:schemeClr val="tx2"/>
                </a:solidFill>
              </a:rPr>
              <a:t> Intentional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1357313" y="4088634"/>
            <a:ext cx="5786437" cy="1571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99826" y="5673379"/>
            <a:ext cx="72197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dirty="0">
                <a:solidFill>
                  <a:schemeClr val="tx2"/>
                </a:solidFill>
              </a:rPr>
              <a:t>For </a:t>
            </a:r>
            <a:r>
              <a:rPr lang="en-US" sz="2400" dirty="0" smtClean="0">
                <a:solidFill>
                  <a:schemeClr val="tx2"/>
                </a:solidFill>
              </a:rPr>
              <a:t>Man-made intentional threats, physical security is </a:t>
            </a:r>
            <a:r>
              <a:rPr lang="en-US" sz="2400" dirty="0">
                <a:solidFill>
                  <a:schemeClr val="tx2"/>
                </a:solidFill>
              </a:rPr>
              <a:t>an extension of </a:t>
            </a:r>
            <a:r>
              <a:rPr lang="en-US" sz="2400" dirty="0" smtClean="0">
                <a:solidFill>
                  <a:schemeClr val="tx2"/>
                </a:solidFill>
              </a:rPr>
              <a:t>Access control and Authentication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Threats &amp; Controls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81000" y="1066800"/>
            <a:ext cx="8680450" cy="5410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en-US" sz="2000" dirty="0"/>
          </a:p>
          <a:p>
            <a:pPr lvl="1">
              <a:lnSpc>
                <a:spcPct val="150000"/>
              </a:lnSpc>
              <a:buFont typeface="Wingdings" pitchFamily="2" charset="2"/>
              <a:buNone/>
            </a:pPr>
            <a:r>
              <a:rPr lang="en-US" sz="2000" dirty="0"/>
              <a:t>			</a:t>
            </a:r>
            <a:r>
              <a:rPr lang="en-US" sz="2000" i="1" dirty="0"/>
              <a:t>All unintentional</a:t>
            </a:r>
          </a:p>
          <a:p>
            <a:pPr lvl="2">
              <a:lnSpc>
                <a:spcPct val="150000"/>
              </a:lnSpc>
            </a:pPr>
            <a:r>
              <a:rPr lang="en-US" sz="2000" dirty="0"/>
              <a:t>Earthquake: </a:t>
            </a:r>
            <a:r>
              <a:rPr lang="en-US" sz="2000" dirty="0" smtClean="0"/>
              <a:t>Seismic bracing on building</a:t>
            </a:r>
            <a:endParaRPr lang="en-US" sz="2000" dirty="0"/>
          </a:p>
          <a:p>
            <a:pPr lvl="2">
              <a:lnSpc>
                <a:spcPct val="150000"/>
              </a:lnSpc>
            </a:pPr>
            <a:r>
              <a:rPr lang="en-US" sz="2000" dirty="0"/>
              <a:t>Fire: </a:t>
            </a:r>
            <a:r>
              <a:rPr lang="en-US" sz="2000" dirty="0" err="1"/>
              <a:t>Innergen</a:t>
            </a:r>
            <a:r>
              <a:rPr lang="en-US" sz="2000" dirty="0"/>
              <a:t> fire suppression system</a:t>
            </a:r>
          </a:p>
          <a:p>
            <a:pPr lvl="2">
              <a:lnSpc>
                <a:spcPct val="150000"/>
              </a:lnSpc>
            </a:pPr>
            <a:r>
              <a:rPr lang="en-US" sz="2000" dirty="0" smtClean="0"/>
              <a:t>Flood: Location selection</a:t>
            </a:r>
          </a:p>
          <a:p>
            <a:pPr lvl="2">
              <a:lnSpc>
                <a:spcPct val="150000"/>
              </a:lnSpc>
            </a:pPr>
            <a:r>
              <a:rPr lang="en-US" sz="2000" dirty="0" smtClean="0"/>
              <a:t>Hurricane: Building strength</a:t>
            </a:r>
          </a:p>
          <a:p>
            <a:pPr lvl="2">
              <a:lnSpc>
                <a:spcPct val="150000"/>
              </a:lnSpc>
            </a:pPr>
            <a:r>
              <a:rPr lang="en-US" sz="2000" dirty="0" smtClean="0"/>
              <a:t>Server </a:t>
            </a:r>
            <a:r>
              <a:rPr lang="en-US" sz="2000" dirty="0"/>
              <a:t>room located in the center of the </a:t>
            </a:r>
            <a:br>
              <a:rPr lang="en-US" sz="2000" dirty="0"/>
            </a:br>
            <a:r>
              <a:rPr lang="en-US" sz="2000" dirty="0"/>
              <a:t>	building (zoning strategy)</a:t>
            </a:r>
          </a:p>
          <a:p>
            <a:pPr lvl="2">
              <a:lnSpc>
                <a:spcPct val="150000"/>
              </a:lnSpc>
            </a:pPr>
            <a:r>
              <a:rPr lang="en-US" sz="2000" dirty="0" smtClean="0"/>
              <a:t>Location </a:t>
            </a:r>
            <a:r>
              <a:rPr lang="en-US" sz="2000" dirty="0"/>
              <a:t>of fire department (response time)</a:t>
            </a:r>
          </a:p>
          <a:p>
            <a:pPr lvl="2">
              <a:lnSpc>
                <a:spcPct val="150000"/>
              </a:lnSpc>
            </a:pPr>
            <a:r>
              <a:rPr lang="en-US" sz="2000" dirty="0"/>
              <a:t>Consider you contractual uptime requirements (cost benefit)</a:t>
            </a:r>
          </a:p>
          <a:p>
            <a:pPr lvl="2">
              <a:lnSpc>
                <a:spcPct val="150000"/>
              </a:lnSpc>
            </a:pPr>
            <a:endParaRPr lang="en-US" sz="2000" dirty="0"/>
          </a:p>
          <a:p>
            <a:pPr lvl="2">
              <a:lnSpc>
                <a:spcPct val="150000"/>
              </a:lnSpc>
            </a:pPr>
            <a:endParaRPr lang="en-US" sz="2000" dirty="0"/>
          </a:p>
        </p:txBody>
      </p:sp>
      <p:pic>
        <p:nvPicPr>
          <p:cNvPr id="25604" name="Picture 4" descr="ServerWindow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676400"/>
            <a:ext cx="2819400" cy="2114550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424738" cy="1527175"/>
          </a:xfrm>
        </p:spPr>
        <p:txBody>
          <a:bodyPr/>
          <a:lstStyle/>
          <a:p>
            <a:r>
              <a:rPr lang="en-US"/>
              <a:t>Man-made Threats &amp; Controls</a:t>
            </a:r>
            <a:br>
              <a:rPr lang="en-US"/>
            </a:br>
            <a:r>
              <a:rPr lang="en-US"/>
              <a:t>-Unintentional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lvl="2" indent="-342900">
              <a:buClr>
                <a:schemeClr val="tx1"/>
              </a:buClr>
              <a:buSzPct val="70000"/>
              <a:buFont typeface="Wingdings" pitchFamily="2" charset="2"/>
              <a:buChar char="¢"/>
            </a:pPr>
            <a:r>
              <a:rPr lang="en-US" sz="3200" dirty="0" smtClean="0"/>
              <a:t>City zoning for building (technology park)</a:t>
            </a:r>
          </a:p>
          <a:p>
            <a:r>
              <a:rPr lang="en-US" sz="3200" dirty="0" smtClean="0"/>
              <a:t>Nearby transportation</a:t>
            </a:r>
            <a:r>
              <a:rPr lang="en-US" sz="3200" dirty="0"/>
              <a:t> </a:t>
            </a:r>
            <a:r>
              <a:rPr lang="en-US" sz="3200" dirty="0" smtClean="0"/>
              <a:t>arteries</a:t>
            </a:r>
          </a:p>
          <a:p>
            <a:r>
              <a:rPr lang="en-US" sz="3200" dirty="0" smtClean="0"/>
              <a:t>Crime rates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424738" cy="1527175"/>
          </a:xfrm>
        </p:spPr>
        <p:txBody>
          <a:bodyPr/>
          <a:lstStyle/>
          <a:p>
            <a:r>
              <a:rPr lang="en-US"/>
              <a:t>Man-made Threats &amp; Controls</a:t>
            </a:r>
            <a:br>
              <a:rPr lang="en-US"/>
            </a:br>
            <a:r>
              <a:rPr lang="en-US"/>
              <a:t>-Intentional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692439"/>
            <a:ext cx="5715000" cy="2743200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en-US" sz="2000" dirty="0"/>
          </a:p>
          <a:p>
            <a:pPr lvl="1">
              <a:lnSpc>
                <a:spcPct val="150000"/>
              </a:lnSpc>
              <a:buFont typeface="Wingdings" pitchFamily="2" charset="2"/>
              <a:buNone/>
            </a:pPr>
            <a:r>
              <a:rPr lang="en-US" sz="2000" dirty="0"/>
              <a:t>Physical Server Protection</a:t>
            </a:r>
          </a:p>
          <a:p>
            <a:pPr lvl="2">
              <a:lnSpc>
                <a:spcPct val="150000"/>
              </a:lnSpc>
            </a:pPr>
            <a:r>
              <a:rPr lang="en-US" sz="2000" dirty="0"/>
              <a:t>Access to Server Room </a:t>
            </a:r>
            <a:br>
              <a:rPr lang="en-US" sz="2000" dirty="0"/>
            </a:br>
            <a:r>
              <a:rPr lang="en-US" sz="2000" dirty="0"/>
              <a:t>	– Hand 	Scanners</a:t>
            </a:r>
          </a:p>
          <a:p>
            <a:pPr lvl="2">
              <a:lnSpc>
                <a:spcPct val="150000"/>
              </a:lnSpc>
            </a:pPr>
            <a:r>
              <a:rPr lang="en-US" sz="2000" dirty="0"/>
              <a:t>Real-Time System and Network 	Monitoring</a:t>
            </a:r>
          </a:p>
        </p:txBody>
      </p:sp>
      <p:pic>
        <p:nvPicPr>
          <p:cNvPr id="49156" name="Picture 4" descr="HandSc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2987" y="4231194"/>
            <a:ext cx="3200400" cy="2400300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  <p:pic>
        <p:nvPicPr>
          <p:cNvPr id="49157" name="Picture 5" descr="VideoMonitor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6787" y="1470617"/>
            <a:ext cx="3276600" cy="2457450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401934" y="1609410"/>
            <a:ext cx="5791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tx2"/>
                </a:solidFill>
              </a:rPr>
              <a:t>Building Entry</a:t>
            </a:r>
            <a:endParaRPr lang="en-US" sz="2000" dirty="0">
              <a:solidFill>
                <a:schemeClr val="tx2"/>
              </a:solidFill>
            </a:endParaRPr>
          </a:p>
          <a:p>
            <a:pPr marL="742950" lvl="1" indent="-28575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Access to Building - Badges</a:t>
            </a:r>
          </a:p>
          <a:p>
            <a:pPr marL="742950" lvl="1" indent="-28575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Video Surveillance</a:t>
            </a:r>
          </a:p>
          <a:p>
            <a:pPr marL="742950" lvl="1" indent="-28575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24/7 Guard </a:t>
            </a:r>
          </a:p>
          <a:p>
            <a:pPr marL="742950" lvl="1" indent="-28575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Work Station Lock Down</a:t>
            </a:r>
          </a:p>
          <a:p>
            <a:pPr marL="1143000" lvl="2" indent="-22860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1143000" lvl="2" indent="-228600"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331</TotalTime>
  <Words>389</Words>
  <Application>Microsoft Office PowerPoint</Application>
  <PresentationFormat>On-screen Show (4:3)</PresentationFormat>
  <Paragraphs>99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Wingdings</vt:lpstr>
      <vt:lpstr>Echo</vt:lpstr>
      <vt:lpstr>Photo Editor Photo</vt:lpstr>
      <vt:lpstr>Physical Security</vt:lpstr>
      <vt:lpstr>Objective and Threat</vt:lpstr>
      <vt:lpstr>Information Assets</vt:lpstr>
      <vt:lpstr>Physical Security Approach</vt:lpstr>
      <vt:lpstr>Zoning:</vt:lpstr>
      <vt:lpstr>Physical Threats</vt:lpstr>
      <vt:lpstr>Natural Threats &amp; Controls</vt:lpstr>
      <vt:lpstr>Man-made Threats &amp; Controls -Unintentional</vt:lpstr>
      <vt:lpstr>Man-made Threats &amp; Controls -Intentional</vt:lpstr>
      <vt:lpstr>Controls</vt:lpstr>
      <vt:lpstr>Controls</vt:lpstr>
      <vt:lpstr>Encryption: A Logical Solution to Physical Threats</vt:lpstr>
      <vt:lpstr>Opportunities</vt:lpstr>
    </vt:vector>
  </TitlesOfParts>
  <Company>University of So. California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Change Control</dc:title>
  <dc:creator>Anonymous</dc:creator>
  <cp:lastModifiedBy>Kobelsky, Kevin</cp:lastModifiedBy>
  <cp:revision>56</cp:revision>
  <dcterms:created xsi:type="dcterms:W3CDTF">2003-11-18T18:34:41Z</dcterms:created>
  <dcterms:modified xsi:type="dcterms:W3CDTF">2016-05-22T23:04:44Z</dcterms:modified>
</cp:coreProperties>
</file>