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429" r:id="rId2"/>
    <p:sldId id="428" r:id="rId3"/>
    <p:sldId id="431" r:id="rId4"/>
    <p:sldId id="430" r:id="rId5"/>
    <p:sldId id="396" r:id="rId6"/>
    <p:sldId id="427" r:id="rId7"/>
    <p:sldId id="398" r:id="rId8"/>
    <p:sldId id="400" r:id="rId9"/>
    <p:sldId id="401" r:id="rId10"/>
    <p:sldId id="402" r:id="rId11"/>
    <p:sldId id="403" r:id="rId12"/>
    <p:sldId id="404" r:id="rId13"/>
    <p:sldId id="405" r:id="rId14"/>
    <p:sldId id="406" r:id="rId15"/>
    <p:sldId id="407" r:id="rId16"/>
    <p:sldId id="408" r:id="rId17"/>
    <p:sldId id="409" r:id="rId18"/>
    <p:sldId id="411" r:id="rId19"/>
    <p:sldId id="412" r:id="rId20"/>
    <p:sldId id="413" r:id="rId21"/>
    <p:sldId id="414" r:id="rId22"/>
    <p:sldId id="435" r:id="rId23"/>
    <p:sldId id="415" r:id="rId24"/>
    <p:sldId id="416" r:id="rId25"/>
    <p:sldId id="417" r:id="rId26"/>
    <p:sldId id="418" r:id="rId27"/>
    <p:sldId id="419" r:id="rId28"/>
    <p:sldId id="420" r:id="rId29"/>
    <p:sldId id="425" r:id="rId30"/>
    <p:sldId id="422" r:id="rId31"/>
    <p:sldId id="423" r:id="rId32"/>
    <p:sldId id="432" r:id="rId33"/>
    <p:sldId id="433" r:id="rId34"/>
    <p:sldId id="437" r:id="rId35"/>
    <p:sldId id="438" r:id="rId36"/>
  </p:sldIdLst>
  <p:sldSz cx="9144000" cy="6858000" type="screen4x3"/>
  <p:notesSz cx="7010400" cy="92964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CC66"/>
    <a:srgbClr val="FFFF99"/>
    <a:srgbClr val="FC0128"/>
    <a:srgbClr val="790015"/>
    <a:srgbClr val="EAEC5E"/>
    <a:srgbClr val="A3F2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83626" autoAdjust="0"/>
  </p:normalViewPr>
  <p:slideViewPr>
    <p:cSldViewPr snapToGrid="0">
      <p:cViewPr varScale="1">
        <p:scale>
          <a:sx n="62" d="100"/>
          <a:sy n="62" d="100"/>
        </p:scale>
        <p:origin x="161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3282"/>
    </p:cViewPr>
  </p:sorterViewPr>
  <p:notesViewPr>
    <p:cSldViewPr snapToGrid="0">
      <p:cViewPr varScale="1">
        <p:scale>
          <a:sx n="82" d="100"/>
          <a:sy n="82" d="100"/>
        </p:scale>
        <p:origin x="-193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250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28263" y="4416426"/>
            <a:ext cx="6296628" cy="418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185" tIns="45284" rIns="92185" bIns="452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0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0625" y="704850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60375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51300" y="8975725"/>
            <a:ext cx="3098800" cy="473075"/>
          </a:xfrm>
          <a:prstGeom prst="rect">
            <a:avLst/>
          </a:prstGeom>
          <a:noFill/>
        </p:spPr>
        <p:txBody>
          <a:bodyPr/>
          <a:lstStyle>
            <a:lvl1pPr defTabSz="9477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77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77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773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773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8060D2E-4A38-4AEE-96AB-84DDEFB81520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8950" y="465138"/>
            <a:ext cx="2697163" cy="2022475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0525" y="2717800"/>
            <a:ext cx="6396038" cy="6059488"/>
          </a:xfrm>
          <a:noFill/>
        </p:spPr>
        <p:txBody>
          <a:bodyPr lIns="93225" tIns="46611" rIns="93225" bIns="46611"/>
          <a:lstStyle/>
          <a:p>
            <a:pPr>
              <a:buFontTx/>
              <a:buChar char="•"/>
            </a:pPr>
            <a:endParaRPr lang="en-US" altLang="en-US" noProof="1" smtClean="0"/>
          </a:p>
        </p:txBody>
      </p:sp>
    </p:spTree>
    <p:extLst>
      <p:ext uri="{BB962C8B-B14F-4D97-AF65-F5344CB8AC3E}">
        <p14:creationId xmlns:p14="http://schemas.microsoft.com/office/powerpoint/2010/main" val="26275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1475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91340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1475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775676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1475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65529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1475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221605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1475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731603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1475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06325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144" y="4414519"/>
            <a:ext cx="5140112" cy="4182426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962714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56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1183" y="8830627"/>
            <a:ext cx="3037628" cy="464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9D4186-89FF-4E66-BF48-9D8040592D9B}" type="slidenum">
              <a:rPr lang="en-US" smtClean="0">
                <a:latin typeface="Arial" pitchFamily="34" charset="0"/>
              </a:rPr>
              <a:pPr>
                <a:defRPr/>
              </a:pPr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30738" cy="347345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144" y="4416108"/>
            <a:ext cx="5140112" cy="418242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3209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31263"/>
            <a:ext cx="3038475" cy="4635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282F96F-BA51-400B-B35B-080F8318F7EC}" type="slidenum">
              <a:rPr lang="en-US" smtClean="0"/>
              <a:pPr eaLnBrk="1" hangingPunct="1"/>
              <a:t>22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27967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marL="228943" indent="-228943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355321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1183" y="8830627"/>
            <a:ext cx="3037628" cy="464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64F5CCE-7BD8-45E8-9C1E-22D255DC30DA}" type="slidenum">
              <a:rPr lang="en-US" smtClean="0">
                <a:latin typeface="Arial" pitchFamily="34" charset="0"/>
              </a:rPr>
              <a:pPr>
                <a:defRPr/>
              </a:pPr>
              <a:t>23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5583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0211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1183" y="8830627"/>
            <a:ext cx="3037628" cy="464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7D085F6-A3AF-4EF6-8B76-97807DDAF918}" type="slidenum">
              <a:rPr lang="en-US" smtClean="0">
                <a:latin typeface="Arial" pitchFamily="34" charset="0"/>
              </a:rPr>
              <a:pPr>
                <a:defRPr/>
              </a:pPr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30738" cy="3473450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144" y="4416108"/>
            <a:ext cx="5140112" cy="418242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939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1183" y="8830627"/>
            <a:ext cx="3037628" cy="464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96B7AF5-C010-4911-AA86-00D9A49F1C0C}" type="slidenum">
              <a:rPr lang="en-US" smtClean="0">
                <a:latin typeface="Arial" pitchFamily="34" charset="0"/>
              </a:rPr>
              <a:pPr>
                <a:defRPr/>
              </a:pPr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30738" cy="347345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144" y="4416108"/>
            <a:ext cx="5140112" cy="418242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4915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89038" y="704850"/>
            <a:ext cx="4632325" cy="3473450"/>
          </a:xfr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4608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8" cy="464184"/>
          </a:xfrm>
          <a:prstGeom prst="rect">
            <a:avLst/>
          </a:prstGeom>
        </p:spPr>
        <p:txBody>
          <a:bodyPr lIns="92731" tIns="46365" rIns="92731" bIns="46365"/>
          <a:lstStyle/>
          <a:p>
            <a:pPr>
              <a:defRPr/>
            </a:pPr>
            <a:r>
              <a:rPr lang="en-US" smtClean="0">
                <a:latin typeface="Arial" pitchFamily="34" charset="0"/>
              </a:rPr>
              <a:t>Assurance and Advisory Business Services</a:t>
            </a:r>
          </a:p>
        </p:txBody>
      </p:sp>
      <p:sp>
        <p:nvSpPr>
          <p:cNvPr id="46085" name="Date Placeholder 4"/>
          <p:cNvSpPr>
            <a:spLocks noGrp="1"/>
          </p:cNvSpPr>
          <p:nvPr>
            <p:ph type="dt" sz="quarter" idx="1"/>
          </p:nvPr>
        </p:nvSpPr>
        <p:spPr>
          <a:xfrm>
            <a:off x="3971183" y="0"/>
            <a:ext cx="3037628" cy="464184"/>
          </a:xfrm>
          <a:prstGeom prst="rect">
            <a:avLst/>
          </a:prstGeom>
        </p:spPr>
        <p:txBody>
          <a:bodyPr lIns="92731" tIns="46365" rIns="92731" bIns="46365"/>
          <a:lstStyle/>
          <a:p>
            <a:pPr>
              <a:defRPr/>
            </a:pPr>
            <a:fld id="{D32AECC6-37C4-48BA-93AC-783A37277C7F}" type="datetime4">
              <a:rPr lang="en-US" smtClean="0">
                <a:latin typeface="Arial" pitchFamily="34" charset="0"/>
              </a:rPr>
              <a:pPr>
                <a:defRPr/>
              </a:pPr>
              <a:t>May 26, 2016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6086" name="Slide Number Placeholder 5"/>
          <p:cNvSpPr>
            <a:spLocks noGrp="1"/>
          </p:cNvSpPr>
          <p:nvPr>
            <p:ph type="sldNum" sz="quarter" idx="5"/>
          </p:nvPr>
        </p:nvSpPr>
        <p:spPr>
          <a:xfrm>
            <a:off x="3971183" y="8830627"/>
            <a:ext cx="3037628" cy="464184"/>
          </a:xfrm>
          <a:prstGeom prst="rect">
            <a:avLst/>
          </a:prstGeom>
        </p:spPr>
        <p:txBody>
          <a:bodyPr lIns="92731" tIns="46365" rIns="92731" bIns="46365"/>
          <a:lstStyle/>
          <a:p>
            <a:pPr>
              <a:defRPr/>
            </a:pPr>
            <a:fld id="{F8898F27-13C6-4E24-92ED-AB6A66251FD4}" type="slidenum">
              <a:rPr lang="en-US" smtClean="0">
                <a:latin typeface="Arial" pitchFamily="34" charset="0"/>
              </a:rPr>
              <a:pPr>
                <a:defRPr/>
              </a:pPr>
              <a:t>28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1423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89038" y="704850"/>
            <a:ext cx="4632325" cy="3473450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4608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8" cy="464184"/>
          </a:xfrm>
          <a:prstGeom prst="rect">
            <a:avLst/>
          </a:prstGeom>
        </p:spPr>
        <p:txBody>
          <a:bodyPr lIns="92731" tIns="46365" rIns="92731" bIns="46365"/>
          <a:lstStyle/>
          <a:p>
            <a:pPr>
              <a:defRPr/>
            </a:pPr>
            <a:r>
              <a:rPr lang="en-US" smtClean="0">
                <a:latin typeface="Arial" pitchFamily="34" charset="0"/>
              </a:rPr>
              <a:t>Assurance and Advisory Business Services</a:t>
            </a:r>
          </a:p>
        </p:txBody>
      </p:sp>
      <p:sp>
        <p:nvSpPr>
          <p:cNvPr id="46085" name="Date Placeholder 4"/>
          <p:cNvSpPr>
            <a:spLocks noGrp="1"/>
          </p:cNvSpPr>
          <p:nvPr>
            <p:ph type="dt" sz="quarter" idx="1"/>
          </p:nvPr>
        </p:nvSpPr>
        <p:spPr>
          <a:xfrm>
            <a:off x="3971183" y="0"/>
            <a:ext cx="3037628" cy="464184"/>
          </a:xfrm>
          <a:prstGeom prst="rect">
            <a:avLst/>
          </a:prstGeom>
        </p:spPr>
        <p:txBody>
          <a:bodyPr lIns="92731" tIns="46365" rIns="92731" bIns="46365"/>
          <a:lstStyle/>
          <a:p>
            <a:pPr>
              <a:defRPr/>
            </a:pPr>
            <a:fld id="{D32AECC6-37C4-48BA-93AC-783A37277C7F}" type="datetime4">
              <a:rPr lang="en-US" smtClean="0">
                <a:latin typeface="Arial" pitchFamily="34" charset="0"/>
              </a:rPr>
              <a:pPr>
                <a:defRPr/>
              </a:pPr>
              <a:t>May 26, 2016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6086" name="Slide Number Placeholder 5"/>
          <p:cNvSpPr>
            <a:spLocks noGrp="1"/>
          </p:cNvSpPr>
          <p:nvPr>
            <p:ph type="sldNum" sz="quarter" idx="5"/>
          </p:nvPr>
        </p:nvSpPr>
        <p:spPr>
          <a:xfrm>
            <a:off x="3971183" y="8830627"/>
            <a:ext cx="3037628" cy="464184"/>
          </a:xfrm>
          <a:prstGeom prst="rect">
            <a:avLst/>
          </a:prstGeom>
        </p:spPr>
        <p:txBody>
          <a:bodyPr lIns="92731" tIns="46365" rIns="92731" bIns="46365"/>
          <a:lstStyle/>
          <a:p>
            <a:pPr>
              <a:defRPr/>
            </a:pPr>
            <a:fld id="{4702610F-1D0C-4EA8-B334-CBCD9934592B}" type="slidenum">
              <a:rPr lang="en-US" smtClean="0">
                <a:latin typeface="Arial" pitchFamily="34" charset="0"/>
              </a:rPr>
              <a:pPr>
                <a:defRPr/>
              </a:pPr>
              <a:t>30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128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89038" y="704850"/>
            <a:ext cx="4632325" cy="3473450"/>
          </a:xfrm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45060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8" cy="464184"/>
          </a:xfrm>
          <a:prstGeom prst="rect">
            <a:avLst/>
          </a:prstGeom>
        </p:spPr>
        <p:txBody>
          <a:bodyPr lIns="92731" tIns="46365" rIns="92731" bIns="46365"/>
          <a:lstStyle/>
          <a:p>
            <a:pPr>
              <a:defRPr/>
            </a:pPr>
            <a:r>
              <a:rPr lang="en-US" smtClean="0">
                <a:latin typeface="Arial" pitchFamily="34" charset="0"/>
              </a:rPr>
              <a:t>Assurance and Advisory Business Services</a:t>
            </a:r>
          </a:p>
        </p:txBody>
      </p:sp>
      <p:sp>
        <p:nvSpPr>
          <p:cNvPr id="45061" name="Date Placeholder 4"/>
          <p:cNvSpPr>
            <a:spLocks noGrp="1"/>
          </p:cNvSpPr>
          <p:nvPr>
            <p:ph type="dt" sz="quarter" idx="1"/>
          </p:nvPr>
        </p:nvSpPr>
        <p:spPr>
          <a:xfrm>
            <a:off x="3971183" y="0"/>
            <a:ext cx="3037628" cy="464184"/>
          </a:xfrm>
          <a:prstGeom prst="rect">
            <a:avLst/>
          </a:prstGeom>
        </p:spPr>
        <p:txBody>
          <a:bodyPr lIns="92731" tIns="46365" rIns="92731" bIns="46365"/>
          <a:lstStyle/>
          <a:p>
            <a:pPr>
              <a:defRPr/>
            </a:pPr>
            <a:fld id="{142FAB34-AFD9-47E1-A78F-A028333062B6}" type="datetime4">
              <a:rPr lang="en-US" smtClean="0">
                <a:latin typeface="Arial" pitchFamily="34" charset="0"/>
              </a:rPr>
              <a:pPr>
                <a:defRPr/>
              </a:pPr>
              <a:t>May 26, 2016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5062" name="Slide Number Placeholder 5"/>
          <p:cNvSpPr>
            <a:spLocks noGrp="1"/>
          </p:cNvSpPr>
          <p:nvPr>
            <p:ph type="sldNum" sz="quarter" idx="5"/>
          </p:nvPr>
        </p:nvSpPr>
        <p:spPr>
          <a:xfrm>
            <a:off x="3971183" y="8830627"/>
            <a:ext cx="3037628" cy="464184"/>
          </a:xfrm>
          <a:prstGeom prst="rect">
            <a:avLst/>
          </a:prstGeom>
        </p:spPr>
        <p:txBody>
          <a:bodyPr lIns="92731" tIns="46365" rIns="92731" bIns="46365"/>
          <a:lstStyle/>
          <a:p>
            <a:pPr>
              <a:defRPr/>
            </a:pPr>
            <a:fld id="{95517EE9-ECF1-4D1C-978C-3AB6DFDFE80C}" type="slidenum">
              <a:rPr lang="en-US" smtClean="0">
                <a:latin typeface="Arial" pitchFamily="34" charset="0"/>
              </a:rPr>
              <a:pPr>
                <a:defRPr/>
              </a:pPr>
              <a:t>31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1926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1183" y="8830627"/>
            <a:ext cx="3037628" cy="464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64F5CCE-7BD8-45E8-9C1E-22D255DC30DA}" type="slidenum">
              <a:rPr lang="en-US" smtClean="0">
                <a:latin typeface="Arial" pitchFamily="34" charset="0"/>
              </a:rPr>
              <a:pPr>
                <a:defRPr/>
              </a:pPr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0768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1183" y="8830627"/>
            <a:ext cx="3037628" cy="464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64F5CCE-7BD8-45E8-9C1E-22D255DC30DA}" type="slidenum">
              <a:rPr lang="en-US" smtClean="0">
                <a:latin typeface="Arial" pitchFamily="34" charset="0"/>
              </a:rPr>
              <a:pPr>
                <a:defRPr/>
              </a:pPr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64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marL="228943" indent="-228943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10739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marL="228943" indent="-228943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46407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1475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9168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815" y="4414519"/>
            <a:ext cx="5028370" cy="4182426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48744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1475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56882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1475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48319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1475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71656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"/>
          <p:cNvGrpSpPr>
            <a:grpSpLocks/>
          </p:cNvGrpSpPr>
          <p:nvPr/>
        </p:nvGrpSpPr>
        <p:grpSpPr bwMode="auto">
          <a:xfrm>
            <a:off x="0" y="1428750"/>
            <a:ext cx="9132888" cy="152400"/>
            <a:chOff x="0" y="900"/>
            <a:chExt cx="5753" cy="96"/>
          </a:xfrm>
        </p:grpSpPr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900"/>
              <a:ext cx="5753" cy="47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0" y="972"/>
              <a:ext cx="5753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C0128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C0128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C0128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C0128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C0128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C0128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C0128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C0128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3.gif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3.gif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3.gif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3.gif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4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Audit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7350" y="4071488"/>
            <a:ext cx="2924886" cy="1083291"/>
          </a:xfrm>
        </p:spPr>
        <p:txBody>
          <a:bodyPr/>
          <a:lstStyle/>
          <a:p>
            <a:pPr marL="0" indent="0" algn="ctr">
              <a:buNone/>
            </a:pPr>
            <a:r>
              <a:rPr lang="en-US" sz="2100" dirty="0"/>
              <a:t>Kevin Kobelsky</a:t>
            </a:r>
          </a:p>
          <a:p>
            <a:pPr marL="0" indent="0" algn="ctr">
              <a:buNone/>
            </a:pPr>
            <a:r>
              <a:rPr lang="en-US" sz="1500" dirty="0"/>
              <a:t>University of Michigan-Dearborn</a:t>
            </a:r>
          </a:p>
          <a:p>
            <a:pPr marL="0" indent="0" algn="ctr">
              <a:buNone/>
            </a:pPr>
            <a:r>
              <a:rPr lang="en-US" sz="1500" dirty="0"/>
              <a:t>kobelsky@umich.edu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668388" y="4071488"/>
            <a:ext cx="3117660" cy="10832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67866" tIns="33338" rIns="67866" bIns="333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Clr>
                <a:srgbClr val="FF00FF"/>
              </a:buClr>
              <a:buNone/>
            </a:pPr>
            <a:r>
              <a:rPr lang="en-US" sz="2100" kern="0" dirty="0">
                <a:solidFill>
                  <a:srgbClr val="000000"/>
                </a:solidFill>
              </a:rPr>
              <a:t>Georgia Smedley</a:t>
            </a:r>
          </a:p>
          <a:p>
            <a:pPr marL="0" indent="0" algn="ctr">
              <a:buClr>
                <a:srgbClr val="FF00FF"/>
              </a:buClr>
              <a:buNone/>
            </a:pPr>
            <a:r>
              <a:rPr lang="en-US" sz="1500" kern="0" dirty="0">
                <a:solidFill>
                  <a:srgbClr val="000000"/>
                </a:solidFill>
              </a:rPr>
              <a:t>University of Missouri-Kansas City</a:t>
            </a:r>
          </a:p>
          <a:p>
            <a:pPr marL="0" indent="0" algn="ctr">
              <a:buClr>
                <a:srgbClr val="FF00FF"/>
              </a:buClr>
              <a:buNone/>
            </a:pPr>
            <a:r>
              <a:rPr lang="en-US" sz="1500" dirty="0">
                <a:solidFill>
                  <a:srgbClr val="000000"/>
                </a:solidFill>
              </a:rPr>
              <a:t>smedleyg@umkc.edu</a:t>
            </a:r>
            <a:endParaRPr lang="en-US" sz="2400" kern="0" dirty="0">
              <a:solidFill>
                <a:srgbClr val="000000"/>
              </a:solidFill>
            </a:endParaRPr>
          </a:p>
          <a:p>
            <a:pPr marL="0" indent="0">
              <a:buClr>
                <a:srgbClr val="FF00FF"/>
              </a:buClr>
              <a:buNone/>
            </a:pPr>
            <a:endParaRPr lang="en-US" sz="2400" kern="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264" y="1796870"/>
            <a:ext cx="5487507" cy="207265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23406" y="5229747"/>
            <a:ext cx="3117660" cy="10832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67866" tIns="33338" rIns="67866" bIns="333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Clr>
                <a:srgbClr val="FF00FF"/>
              </a:buClr>
              <a:buNone/>
            </a:pPr>
            <a:r>
              <a:rPr lang="en-US" sz="2100" kern="0" dirty="0" smtClean="0">
                <a:solidFill>
                  <a:srgbClr val="000000"/>
                </a:solidFill>
              </a:rPr>
              <a:t>Bernard Perales</a:t>
            </a:r>
            <a:endParaRPr lang="en-US" sz="2100" kern="0" dirty="0">
              <a:solidFill>
                <a:srgbClr val="000000"/>
              </a:solidFill>
            </a:endParaRPr>
          </a:p>
          <a:p>
            <a:pPr marL="0" indent="0" algn="ctr">
              <a:buClr>
                <a:srgbClr val="FF00FF"/>
              </a:buClr>
              <a:buNone/>
            </a:pPr>
            <a:r>
              <a:rPr lang="en-US" sz="1500" kern="0" dirty="0" smtClean="0">
                <a:solidFill>
                  <a:srgbClr val="000000"/>
                </a:solidFill>
              </a:rPr>
              <a:t>Ernst &amp; Young</a:t>
            </a:r>
            <a:endParaRPr lang="en-US" sz="1500" kern="0" dirty="0">
              <a:solidFill>
                <a:srgbClr val="000000"/>
              </a:solidFill>
            </a:endParaRPr>
          </a:p>
          <a:p>
            <a:pPr marL="0" indent="0" algn="ctr">
              <a:buClr>
                <a:srgbClr val="FF00FF"/>
              </a:buClr>
              <a:buNone/>
            </a:pPr>
            <a:r>
              <a:rPr lang="en-US" sz="1600" dirty="0"/>
              <a:t>Bernard.Perales@ey.com</a:t>
            </a:r>
            <a:endParaRPr lang="en-US" sz="2400" kern="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07190" y="6226507"/>
            <a:ext cx="56569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https://umich.box.com/v/AISBootITAudit</a:t>
            </a:r>
          </a:p>
        </p:txBody>
      </p:sp>
    </p:spTree>
    <p:extLst>
      <p:ext uri="{BB962C8B-B14F-4D97-AF65-F5344CB8AC3E}">
        <p14:creationId xmlns:p14="http://schemas.microsoft.com/office/powerpoint/2010/main" val="1300410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 descr="https://encrypted-tbn3.gstatic.com/images?q=tbn:ANd9GcQHDTl8n4Eifni0HBXkT761GsSAh_oYraofP_9cax3xlpdcg5p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241" y="1597572"/>
            <a:ext cx="1021305" cy="102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http://www.cstone.net/~twa/xray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342" y="1598353"/>
            <a:ext cx="1623048" cy="96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989" y="2514102"/>
            <a:ext cx="6014786" cy="223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ctr"/>
          <a:lstStyle/>
          <a:p>
            <a:r>
              <a:rPr lang="en-US" sz="4000" dirty="0" smtClean="0"/>
              <a:t>Primary </a:t>
            </a:r>
            <a:r>
              <a:rPr lang="en-US" sz="4000" dirty="0" err="1" smtClean="0"/>
              <a:t>SoD</a:t>
            </a:r>
            <a:r>
              <a:rPr lang="en-US" sz="4000" dirty="0" smtClean="0"/>
              <a:t> – Custody:</a:t>
            </a:r>
            <a:br>
              <a:rPr lang="en-US" sz="4000" dirty="0" smtClean="0"/>
            </a:br>
            <a:r>
              <a:rPr lang="en-US" sz="4000" dirty="0" smtClean="0"/>
              <a:t>Who checks person w Assets?</a:t>
            </a: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406401" y="4515757"/>
            <a:ext cx="8624434" cy="2308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i="1" u="sng" dirty="0"/>
              <a:t>Objective</a:t>
            </a:r>
            <a:r>
              <a:rPr lang="en-US" i="1" dirty="0"/>
              <a:t>:</a:t>
            </a:r>
          </a:p>
          <a:p>
            <a:pPr eaLnBrk="0" hangingPunct="0"/>
            <a:r>
              <a:rPr lang="en-US" i="1" dirty="0"/>
              <a:t>Reduce risk that those </a:t>
            </a:r>
            <a:r>
              <a:rPr lang="en-US" i="1" dirty="0" smtClean="0"/>
              <a:t>dealing with assets </a:t>
            </a:r>
            <a:r>
              <a:rPr lang="en-US" i="1" dirty="0"/>
              <a:t>will </a:t>
            </a:r>
            <a:r>
              <a:rPr lang="en-US" i="1" dirty="0" smtClean="0"/>
              <a:t>steal/lose/waste them.</a:t>
            </a:r>
            <a:r>
              <a:rPr lang="en-US" i="1" dirty="0"/>
              <a:t/>
            </a:r>
            <a:br>
              <a:rPr lang="en-US" i="1" dirty="0"/>
            </a:br>
            <a:r>
              <a:rPr lang="en-US" i="1" dirty="0" smtClean="0"/>
              <a:t>Asset H/V/C </a:t>
            </a:r>
            <a:r>
              <a:rPr lang="en-US" i="1" dirty="0"/>
              <a:t>is anyone </a:t>
            </a:r>
            <a:r>
              <a:rPr lang="en-US" i="1" dirty="0" smtClean="0"/>
              <a:t>who can: touch assets, change to records to make them disappear, misprice them, or make a bad decision on quantity or timing. Reviewer will report anything inappropriate.</a:t>
            </a:r>
            <a:br>
              <a:rPr lang="en-US" i="1" dirty="0" smtClean="0"/>
            </a:br>
            <a:r>
              <a:rPr lang="en-US" i="1" u="sng" dirty="0" smtClean="0"/>
              <a:t>Question</a:t>
            </a:r>
            <a:r>
              <a:rPr lang="en-US" i="1" dirty="0" smtClean="0"/>
              <a:t>: Which </a:t>
            </a:r>
            <a:r>
              <a:rPr lang="en-US" i="1" dirty="0"/>
              <a:t>duties must be segregated?</a:t>
            </a:r>
          </a:p>
        </p:txBody>
      </p:sp>
    </p:spTree>
    <p:extLst>
      <p:ext uri="{BB962C8B-B14F-4D97-AF65-F5344CB8AC3E}">
        <p14:creationId xmlns:p14="http://schemas.microsoft.com/office/powerpoint/2010/main" val="2251697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s://encrypted-tbn3.gstatic.com/images?q=tbn:ANd9GcQHDTl8n4Eifni0HBXkT761GsSAh_oYraofP_9cax3xlpdcg5p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241" y="1578522"/>
            <a:ext cx="1021305" cy="102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www.cstone.net/~twa/xray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342" y="1598353"/>
            <a:ext cx="1623048" cy="96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989" y="2514102"/>
            <a:ext cx="6014786" cy="223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ctr"/>
          <a:lstStyle/>
          <a:p>
            <a:r>
              <a:rPr lang="en-US" sz="4000" dirty="0" smtClean="0"/>
              <a:t>Primary </a:t>
            </a:r>
            <a:r>
              <a:rPr lang="en-US" sz="4000" dirty="0" err="1" smtClean="0"/>
              <a:t>SoD</a:t>
            </a:r>
            <a:r>
              <a:rPr lang="en-US" sz="4000" dirty="0" smtClean="0"/>
              <a:t> – Custody:</a:t>
            </a:r>
            <a:br>
              <a:rPr lang="en-US" sz="4000" dirty="0" smtClean="0"/>
            </a:br>
            <a:r>
              <a:rPr lang="en-US" sz="4000" dirty="0" smtClean="0"/>
              <a:t>Who checks person w Assets?</a:t>
            </a: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406401" y="4515757"/>
            <a:ext cx="8624434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i="1" u="sng" dirty="0" smtClean="0"/>
              <a:t>Question</a:t>
            </a:r>
            <a:r>
              <a:rPr lang="en-US" i="1" dirty="0"/>
              <a:t>:</a:t>
            </a:r>
          </a:p>
          <a:p>
            <a:pPr eaLnBrk="0" hangingPunct="0"/>
            <a:r>
              <a:rPr lang="en-US" i="1" dirty="0"/>
              <a:t>Which duties must be segregated?</a:t>
            </a:r>
            <a:br>
              <a:rPr lang="en-US" i="1" dirty="0"/>
            </a:br>
            <a:r>
              <a:rPr lang="en-US" i="1" dirty="0"/>
              <a:t/>
            </a:r>
            <a:br>
              <a:rPr lang="en-US" i="1" dirty="0"/>
            </a:br>
            <a:r>
              <a:rPr lang="en-US" i="1" dirty="0"/>
              <a:t>Asset handling  from </a:t>
            </a:r>
            <a:r>
              <a:rPr lang="en-US" i="1" dirty="0" smtClean="0"/>
              <a:t>Review – won’t report on yourself!</a:t>
            </a:r>
            <a:endParaRPr lang="en-US" i="1" dirty="0"/>
          </a:p>
        </p:txBody>
      </p:sp>
      <p:sp>
        <p:nvSpPr>
          <p:cNvPr id="5" name="Line 14"/>
          <p:cNvSpPr>
            <a:spLocks noChangeShapeType="1"/>
          </p:cNvSpPr>
          <p:nvPr/>
        </p:nvSpPr>
        <p:spPr bwMode="auto">
          <a:xfrm flipH="1">
            <a:off x="4443834" y="1727200"/>
            <a:ext cx="1" cy="2365829"/>
          </a:xfrm>
          <a:prstGeom prst="line">
            <a:avLst/>
          </a:prstGeom>
          <a:noFill/>
          <a:ln w="76200">
            <a:solidFill>
              <a:srgbClr val="FC012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651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ctr"/>
          <a:lstStyle/>
          <a:p>
            <a:r>
              <a:rPr lang="en-US" sz="4000" dirty="0" smtClean="0"/>
              <a:t>Custody </a:t>
            </a:r>
            <a:r>
              <a:rPr lang="en-US" sz="4000" dirty="0" err="1" smtClean="0"/>
              <a:t>vs</a:t>
            </a:r>
            <a:r>
              <a:rPr lang="en-US" sz="4000" dirty="0" smtClean="0"/>
              <a:t> Authorization</a:t>
            </a:r>
          </a:p>
        </p:txBody>
      </p:sp>
      <p:sp>
        <p:nvSpPr>
          <p:cNvPr id="17411" name="Text Box 23"/>
          <p:cNvSpPr txBox="1">
            <a:spLocks noChangeArrowheads="1"/>
          </p:cNvSpPr>
          <p:nvPr/>
        </p:nvSpPr>
        <p:spPr bwMode="auto">
          <a:xfrm>
            <a:off x="165100" y="1687513"/>
            <a:ext cx="8597900" cy="48936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5888" indent="-115888" eaLnBrk="0" hangingPunct="0"/>
            <a:r>
              <a:rPr lang="en-US" u="sng" dirty="0">
                <a:latin typeface="Arial" charset="0"/>
              </a:rPr>
              <a:t>Why separate?</a:t>
            </a:r>
          </a:p>
          <a:p>
            <a:pPr marL="115888" indent="-115888" eaLnBrk="0" hangingPunct="0"/>
            <a:r>
              <a:rPr lang="en-US" dirty="0">
                <a:latin typeface="Arial" charset="0"/>
              </a:rPr>
              <a:t>Person who handles </a:t>
            </a:r>
            <a:r>
              <a:rPr lang="en-US" dirty="0" smtClean="0">
                <a:latin typeface="Arial" charset="0"/>
              </a:rPr>
              <a:t>asset transactions </a:t>
            </a:r>
            <a:r>
              <a:rPr lang="en-US" dirty="0">
                <a:latin typeface="Arial" charset="0"/>
              </a:rPr>
              <a:t>and </a:t>
            </a:r>
            <a:r>
              <a:rPr lang="en-US" dirty="0" smtClean="0">
                <a:latin typeface="Arial" charset="0"/>
              </a:rPr>
              <a:t>reviews them 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may </a:t>
            </a:r>
            <a:r>
              <a:rPr lang="en-US" dirty="0">
                <a:latin typeface="Arial" charset="0"/>
              </a:rPr>
              <a:t>engage in transactions </a:t>
            </a:r>
            <a:r>
              <a:rPr lang="en-US" dirty="0" smtClean="0">
                <a:latin typeface="Arial" charset="0"/>
              </a:rPr>
              <a:t>that </a:t>
            </a:r>
            <a:r>
              <a:rPr lang="en-US" dirty="0">
                <a:latin typeface="Arial" charset="0"/>
              </a:rPr>
              <a:t>are contrary to organizational objectives. </a:t>
            </a:r>
            <a:r>
              <a:rPr lang="en-US" dirty="0" smtClean="0">
                <a:latin typeface="Arial" charset="0"/>
              </a:rPr>
              <a:t>E.g.,</a:t>
            </a:r>
            <a:endParaRPr lang="en-US" dirty="0">
              <a:latin typeface="Arial" charset="0"/>
            </a:endParaRPr>
          </a:p>
          <a:p>
            <a:pPr marL="115888" indent="-115888" eaLnBrk="0" hangingPunct="0">
              <a:buFontTx/>
              <a:buAutoNum type="arabicParenR"/>
            </a:pPr>
            <a:r>
              <a:rPr lang="en-US" dirty="0" smtClean="0">
                <a:latin typeface="Arial" charset="0"/>
              </a:rPr>
              <a:t>Sell item for too low a price</a:t>
            </a:r>
          </a:p>
          <a:p>
            <a:pPr marL="115888" indent="-115888" eaLnBrk="0" hangingPunct="0">
              <a:buFontTx/>
              <a:buAutoNum type="arabicParenR"/>
            </a:pPr>
            <a:r>
              <a:rPr lang="en-US" dirty="0" smtClean="0">
                <a:latin typeface="Arial" charset="0"/>
              </a:rPr>
              <a:t>Ship extra items for which customer will not be billed</a:t>
            </a:r>
            <a:endParaRPr lang="en-US" dirty="0">
              <a:latin typeface="Arial" charset="0"/>
            </a:endParaRPr>
          </a:p>
          <a:p>
            <a:pPr marL="115888" indent="-115888" eaLnBrk="0" hangingPunct="0">
              <a:buFontTx/>
              <a:buAutoNum type="arabicParenR"/>
            </a:pPr>
            <a:r>
              <a:rPr lang="en-US" dirty="0">
                <a:latin typeface="Arial" charset="0"/>
              </a:rPr>
              <a:t>Take cash </a:t>
            </a:r>
            <a:r>
              <a:rPr lang="en-US" dirty="0" smtClean="0">
                <a:latin typeface="Arial" charset="0"/>
              </a:rPr>
              <a:t>receipts</a:t>
            </a:r>
          </a:p>
          <a:p>
            <a:pPr marL="115888" indent="-115888" eaLnBrk="0" hangingPunct="0">
              <a:buFontTx/>
              <a:buAutoNum type="arabicParenR"/>
            </a:pPr>
            <a:endParaRPr lang="en-US" dirty="0">
              <a:latin typeface="Arial" charset="0"/>
            </a:endParaRPr>
          </a:p>
          <a:p>
            <a:pPr eaLnBrk="0" hangingPunct="0"/>
            <a:r>
              <a:rPr lang="en-US" u="sng" dirty="0" smtClean="0">
                <a:latin typeface="Arial" charset="0"/>
              </a:rPr>
              <a:t>How?</a:t>
            </a:r>
            <a:r>
              <a:rPr lang="en-US" dirty="0" smtClean="0">
                <a:latin typeface="Arial" charset="0"/>
              </a:rPr>
              <a:t> The two duties are always done for a single transaction by two people who are independent. To ensure this: </a:t>
            </a:r>
          </a:p>
          <a:p>
            <a:pPr marL="457200" indent="-457200" eaLnBrk="0" hangingPunct="0">
              <a:buAutoNum type="arabicPeriod"/>
            </a:pPr>
            <a:r>
              <a:rPr lang="en-US" dirty="0" smtClean="0">
                <a:latin typeface="Arial" charset="0"/>
              </a:rPr>
              <a:t>Prohibit nepotism (relatives/couples reviewing each other), </a:t>
            </a:r>
          </a:p>
          <a:p>
            <a:pPr marL="457200" indent="-457200" eaLnBrk="0" hangingPunct="0">
              <a:buAutoNum type="arabicPeriod"/>
            </a:pPr>
            <a:r>
              <a:rPr lang="en-US" dirty="0" smtClean="0">
                <a:latin typeface="Arial" charset="0"/>
              </a:rPr>
              <a:t>Rotate people in review (and perhaps handling) duties through mandatory vacations </a:t>
            </a:r>
            <a:r>
              <a:rPr lang="en-US" u="sng" dirty="0" smtClean="0">
                <a:latin typeface="Arial" charset="0"/>
              </a:rPr>
              <a:t>with replacement</a:t>
            </a:r>
            <a:endParaRPr lang="en-US" u="sng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154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53" y="1625550"/>
            <a:ext cx="7354748" cy="26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ctr"/>
          <a:lstStyle/>
          <a:p>
            <a:r>
              <a:rPr lang="en-US" sz="4000" dirty="0" smtClean="0"/>
              <a:t>Primary </a:t>
            </a:r>
            <a:r>
              <a:rPr lang="en-US" sz="4000" dirty="0" err="1" smtClean="0"/>
              <a:t>SoD</a:t>
            </a:r>
            <a:r>
              <a:rPr lang="en-US" sz="4000" dirty="0" smtClean="0"/>
              <a:t> – Task Specialization to add Recording</a:t>
            </a: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406401" y="4239991"/>
            <a:ext cx="8624434" cy="2677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i="1" u="sng" dirty="0"/>
              <a:t>Objective</a:t>
            </a:r>
            <a:r>
              <a:rPr lang="en-US" i="1" dirty="0"/>
              <a:t>:</a:t>
            </a:r>
          </a:p>
          <a:p>
            <a:pPr eaLnBrk="0" hangingPunct="0"/>
            <a:r>
              <a:rPr lang="en-US" i="1" dirty="0" smtClean="0"/>
              <a:t>Increase efficiency of Review task by dividing review into 2 tasks: information gathering (recordkeeping-easy to do, cheap), and evaluation (review - requires skill/familiarity  with process, expensive). </a:t>
            </a:r>
          </a:p>
          <a:p>
            <a:pPr eaLnBrk="0" hangingPunct="0"/>
            <a:r>
              <a:rPr lang="en-US" i="1" u="sng" dirty="0" smtClean="0"/>
              <a:t>Question</a:t>
            </a:r>
            <a:r>
              <a:rPr lang="en-US" i="1" dirty="0" smtClean="0"/>
              <a:t>:</a:t>
            </a:r>
          </a:p>
          <a:p>
            <a:pPr eaLnBrk="0" hangingPunct="0"/>
            <a:r>
              <a:rPr lang="en-US" i="1" dirty="0" smtClean="0"/>
              <a:t>Which duties must be segregated?</a:t>
            </a:r>
            <a:endParaRPr lang="en-US" i="1" dirty="0"/>
          </a:p>
        </p:txBody>
      </p:sp>
      <p:pic>
        <p:nvPicPr>
          <p:cNvPr id="6" name="Picture 4" descr="https://encrypted-tbn3.gstatic.com/images?q=tbn:ANd9GcQHDTl8n4Eifni0HBXkT761GsSAh_oYraofP_9cax3xlpdcg5p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593" y="3322179"/>
            <a:ext cx="1021305" cy="102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cstone.net/~twa/xray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053" y="3227040"/>
            <a:ext cx="1623048" cy="96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ivstatic.com/files/et/imagecache/636/files/slides/SW-record-keepin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91" y="3169890"/>
            <a:ext cx="991653" cy="74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74473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30" y="1679619"/>
            <a:ext cx="8409495" cy="271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https://encrypted-tbn3.gstatic.com/images?q=tbn:ANd9GcQHDTl8n4Eifni0HBXkT761GsSAh_oYraofP_9cax3xlpdcg5p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43" y="3150729"/>
            <a:ext cx="1021305" cy="102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cstone.net/~twa/xray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856" y="2986437"/>
            <a:ext cx="1623048" cy="96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ivstatic.com/files/et/imagecache/636/files/slides/SW-record-keepin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637" y="3107187"/>
            <a:ext cx="991653" cy="74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ine 14"/>
          <p:cNvSpPr>
            <a:spLocks noChangeShapeType="1"/>
          </p:cNvSpPr>
          <p:nvPr/>
        </p:nvSpPr>
        <p:spPr bwMode="auto">
          <a:xfrm flipH="1">
            <a:off x="3398802" y="1636077"/>
            <a:ext cx="1" cy="2214850"/>
          </a:xfrm>
          <a:prstGeom prst="line">
            <a:avLst/>
          </a:prstGeom>
          <a:noFill/>
          <a:ln w="76200">
            <a:solidFill>
              <a:srgbClr val="FC012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228600"/>
            <a:ext cx="91440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Book Antiqua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Book Antiqua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Book Antiqua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Book Antiqua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r>
              <a:rPr lang="en-US" sz="4000" kern="0" dirty="0" smtClean="0"/>
              <a:t>Primary </a:t>
            </a:r>
            <a:r>
              <a:rPr lang="en-US" sz="4000" kern="0" dirty="0" err="1" smtClean="0"/>
              <a:t>SoD</a:t>
            </a:r>
            <a:r>
              <a:rPr lang="en-US" sz="4000" kern="0" dirty="0" smtClean="0"/>
              <a:t> – Task Specialization to add Recording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06401" y="4239991"/>
            <a:ext cx="8624434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i="1" u="sng" dirty="0" smtClean="0"/>
              <a:t>Question</a:t>
            </a:r>
            <a:r>
              <a:rPr lang="en-US" i="1" dirty="0" smtClean="0"/>
              <a:t>:</a:t>
            </a:r>
          </a:p>
          <a:p>
            <a:pPr eaLnBrk="0" hangingPunct="0"/>
            <a:r>
              <a:rPr lang="en-US" i="1" dirty="0" smtClean="0"/>
              <a:t>Which duties must be segregated?</a:t>
            </a:r>
          </a:p>
          <a:p>
            <a:pPr eaLnBrk="0" hangingPunct="0"/>
            <a:endParaRPr lang="en-US" i="1" dirty="0"/>
          </a:p>
          <a:p>
            <a:pPr eaLnBrk="0" hangingPunct="0"/>
            <a:r>
              <a:rPr lang="en-US" i="1" dirty="0" smtClean="0"/>
              <a:t>Asset handling  from Recordkeeping/Review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8438225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ctr"/>
          <a:lstStyle/>
          <a:p>
            <a:r>
              <a:rPr lang="en-US" sz="4000" dirty="0" smtClean="0"/>
              <a:t>Custody </a:t>
            </a:r>
            <a:r>
              <a:rPr lang="en-US" sz="4000" dirty="0" err="1" smtClean="0"/>
              <a:t>vs</a:t>
            </a:r>
            <a:r>
              <a:rPr lang="en-US" sz="4000" dirty="0" smtClean="0"/>
              <a:t> Recording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27025" y="1825625"/>
            <a:ext cx="8816975" cy="36009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5888" indent="-115888" eaLnBrk="0" hangingPunct="0"/>
            <a:r>
              <a:rPr lang="en-US" u="sng" dirty="0">
                <a:latin typeface="Arial" charset="0"/>
              </a:rPr>
              <a:t>Why separate?</a:t>
            </a:r>
          </a:p>
          <a:p>
            <a:pPr marL="115888" indent="-115888" eaLnBrk="0" hangingPunct="0"/>
            <a:r>
              <a:rPr lang="en-US" dirty="0">
                <a:latin typeface="Arial" charset="0"/>
              </a:rPr>
              <a:t>Person who handles assets can steal them, </a:t>
            </a:r>
            <a:r>
              <a:rPr lang="en-US" dirty="0" smtClean="0">
                <a:latin typeface="Arial" charset="0"/>
              </a:rPr>
              <a:t>then changes </a:t>
            </a:r>
            <a:r>
              <a:rPr lang="en-US" dirty="0">
                <a:latin typeface="Arial" charset="0"/>
              </a:rPr>
              <a:t>records to hide it </a:t>
            </a:r>
            <a:r>
              <a:rPr lang="en-US" dirty="0" smtClean="0">
                <a:latin typeface="Arial" charset="0"/>
              </a:rPr>
              <a:t>(e.g., </a:t>
            </a:r>
            <a:r>
              <a:rPr lang="en-US" dirty="0">
                <a:latin typeface="Arial" charset="0"/>
              </a:rPr>
              <a:t>record the </a:t>
            </a:r>
            <a:r>
              <a:rPr lang="en-US" dirty="0" smtClean="0">
                <a:latin typeface="Arial" charset="0"/>
              </a:rPr>
              <a:t>assets as </a:t>
            </a:r>
            <a:r>
              <a:rPr lang="en-US" dirty="0">
                <a:latin typeface="Arial" charset="0"/>
              </a:rPr>
              <a:t>being in stock or owed by a customer, even </a:t>
            </a:r>
            <a:r>
              <a:rPr lang="en-US" dirty="0" smtClean="0">
                <a:latin typeface="Arial" charset="0"/>
              </a:rPr>
              <a:t>though </a:t>
            </a:r>
            <a:r>
              <a:rPr lang="en-US" dirty="0">
                <a:latin typeface="Arial" charset="0"/>
              </a:rPr>
              <a:t>gone/not owed) 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- Problem: Should shipper fill out shipping slip?</a:t>
            </a:r>
            <a:br>
              <a:rPr lang="en-US" dirty="0">
                <a:latin typeface="Arial" charset="0"/>
              </a:rPr>
            </a:br>
            <a:endParaRPr lang="en-US" dirty="0">
              <a:latin typeface="Arial" charset="0"/>
            </a:endParaRPr>
          </a:p>
          <a:p>
            <a:pPr eaLnBrk="0" hangingPunct="0"/>
            <a:endParaRPr lang="en-US" sz="1200" dirty="0">
              <a:latin typeface="Arial" charset="0"/>
            </a:endParaRPr>
          </a:p>
          <a:p>
            <a:pPr marL="115888" indent="-115888" eaLnBrk="0" hangingPunct="0"/>
            <a:r>
              <a:rPr lang="en-US" dirty="0">
                <a:latin typeface="Arial" charset="0"/>
              </a:rPr>
              <a:t>Note the person who is </a:t>
            </a:r>
            <a:r>
              <a:rPr lang="en-US" dirty="0" smtClean="0">
                <a:latin typeface="Arial" charset="0"/>
              </a:rPr>
              <a:t>reviewing is </a:t>
            </a:r>
            <a:r>
              <a:rPr lang="en-US" dirty="0">
                <a:latin typeface="Arial" charset="0"/>
              </a:rPr>
              <a:t>now looking at a record that is not reliable </a:t>
            </a:r>
          </a:p>
        </p:txBody>
      </p:sp>
    </p:spTree>
    <p:extLst>
      <p:ext uri="{BB962C8B-B14F-4D97-AF65-F5344CB8AC3E}">
        <p14:creationId xmlns:p14="http://schemas.microsoft.com/office/powerpoint/2010/main" val="184026510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715595"/>
            <a:ext cx="4986338" cy="281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ctr"/>
          <a:lstStyle/>
          <a:p>
            <a:r>
              <a:rPr lang="en-US" sz="3600" dirty="0" smtClean="0"/>
              <a:t>Primary </a:t>
            </a:r>
            <a:r>
              <a:rPr lang="en-US" sz="3600" dirty="0" err="1" smtClean="0"/>
              <a:t>SoD</a:t>
            </a:r>
            <a:r>
              <a:rPr lang="en-US" sz="3600" dirty="0" smtClean="0"/>
              <a:t>–Recording reassigned to make more efficient, so add Reconciliation</a:t>
            </a: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406401" y="4468591"/>
            <a:ext cx="8624434" cy="2308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i="1" u="sng" dirty="0" err="1" smtClean="0"/>
              <a:t>Objective</a:t>
            </a:r>
            <a:r>
              <a:rPr lang="en-US" i="1" dirty="0" err="1" smtClean="0"/>
              <a:t>:Increase</a:t>
            </a:r>
            <a:r>
              <a:rPr lang="en-US" i="1" dirty="0" smtClean="0"/>
              <a:t> efficiency of Recording task by having it done by the person handling the assets. But how do you know records are accurate? </a:t>
            </a:r>
            <a:br>
              <a:rPr lang="en-US" i="1" dirty="0" smtClean="0"/>
            </a:br>
            <a:r>
              <a:rPr lang="en-US" i="1" u="sng" dirty="0" smtClean="0"/>
              <a:t>Solution</a:t>
            </a:r>
            <a:r>
              <a:rPr lang="en-US" i="1" dirty="0" smtClean="0"/>
              <a:t>: Reconciliation - Periodic or sample counting of assets and agreeing to the records by someone independent of Custody, Recording. </a:t>
            </a:r>
          </a:p>
        </p:txBody>
      </p:sp>
      <p:pic>
        <p:nvPicPr>
          <p:cNvPr id="6" name="Picture 4" descr="https://encrypted-tbn3.gstatic.com/images?q=tbn:ANd9GcQHDTl8n4Eifni0HBXkT761GsSAh_oYraofP_9cax3xlpdcg5p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638" y="1933628"/>
            <a:ext cx="756945" cy="75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cstone.net/~twa/xray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906" y="1907075"/>
            <a:ext cx="1364738" cy="81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ivstatic.com/files/et/imagecache/636/files/slides/SW-record-keepin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24" y="3122153"/>
            <a:ext cx="842059" cy="63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encrypted-tbn0.gstatic.com/images?q=tbn:ANd9GcRBRJ7d4vL4Y1hbWK6O98m0h_4Hh1b-1riwu37zae8Q15jpnb0V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8406"/>
          <a:stretch/>
        </p:blipFill>
        <p:spPr bwMode="auto">
          <a:xfrm>
            <a:off x="7321756" y="3122153"/>
            <a:ext cx="799026" cy="6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74569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715595"/>
            <a:ext cx="4986338" cy="281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ctr"/>
          <a:lstStyle/>
          <a:p>
            <a:r>
              <a:rPr lang="en-US" sz="3600" dirty="0" smtClean="0"/>
              <a:t>Primary </a:t>
            </a:r>
            <a:r>
              <a:rPr lang="en-US" sz="3600" dirty="0" err="1" smtClean="0"/>
              <a:t>SoD</a:t>
            </a:r>
            <a:r>
              <a:rPr lang="en-US" sz="3600" dirty="0" smtClean="0"/>
              <a:t>–Recording reassigned to make more efficient, so add Reconciliation</a:t>
            </a: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406401" y="4468591"/>
            <a:ext cx="8624434" cy="2308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i="1" u="sng" dirty="0" err="1" smtClean="0"/>
              <a:t>Objective</a:t>
            </a:r>
            <a:r>
              <a:rPr lang="en-US" i="1" dirty="0" err="1" smtClean="0"/>
              <a:t>:Increase</a:t>
            </a:r>
            <a:r>
              <a:rPr lang="en-US" i="1" dirty="0" smtClean="0"/>
              <a:t> efficiency of Recording task by having it done by the person handling the assets. But how do you know records are accurate? </a:t>
            </a:r>
            <a:br>
              <a:rPr lang="en-US" i="1" dirty="0" smtClean="0"/>
            </a:br>
            <a:r>
              <a:rPr lang="en-US" i="1" u="sng" dirty="0" smtClean="0"/>
              <a:t>Solution</a:t>
            </a:r>
            <a:r>
              <a:rPr lang="en-US" i="1" dirty="0" smtClean="0"/>
              <a:t>: Reconciliation - Periodic or sample counting of assets and agreeing to the records by someone independent of Custody, Recording. </a:t>
            </a:r>
          </a:p>
        </p:txBody>
      </p:sp>
      <p:pic>
        <p:nvPicPr>
          <p:cNvPr id="6" name="Picture 4" descr="https://encrypted-tbn3.gstatic.com/images?q=tbn:ANd9GcQHDTl8n4Eifni0HBXkT761GsSAh_oYraofP_9cax3xlpdcg5p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638" y="1933628"/>
            <a:ext cx="756945" cy="75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cstone.net/~twa/xray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906" y="1907075"/>
            <a:ext cx="1364738" cy="81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ivstatic.com/files/et/imagecache/636/files/slides/SW-record-keepin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24" y="3122153"/>
            <a:ext cx="842059" cy="63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encrypted-tbn0.gstatic.com/images?q=tbn:ANd9GcRBRJ7d4vL4Y1hbWK6O98m0h_4Hh1b-1riwu37zae8Q15jpnb0V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8406"/>
          <a:stretch/>
        </p:blipFill>
        <p:spPr bwMode="auto">
          <a:xfrm>
            <a:off x="7321756" y="3122153"/>
            <a:ext cx="799026" cy="6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ine 14"/>
          <p:cNvSpPr>
            <a:spLocks noChangeShapeType="1"/>
          </p:cNvSpPr>
          <p:nvPr/>
        </p:nvSpPr>
        <p:spPr bwMode="auto">
          <a:xfrm flipH="1">
            <a:off x="4560852" y="1647825"/>
            <a:ext cx="0" cy="2476500"/>
          </a:xfrm>
          <a:prstGeom prst="line">
            <a:avLst/>
          </a:prstGeom>
          <a:noFill/>
          <a:ln w="76200">
            <a:solidFill>
              <a:srgbClr val="FC012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19866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ctr"/>
          <a:lstStyle/>
          <a:p>
            <a:r>
              <a:rPr lang="en-US" sz="4000" dirty="0" smtClean="0"/>
              <a:t>Secondary </a:t>
            </a:r>
            <a:r>
              <a:rPr lang="en-US" sz="4000" dirty="0" err="1" smtClean="0"/>
              <a:t>SoD</a:t>
            </a:r>
            <a:r>
              <a:rPr lang="en-US" sz="4000" dirty="0" smtClean="0"/>
              <a:t> – Who checks the Primary Authorizer?</a:t>
            </a:r>
          </a:p>
        </p:txBody>
      </p:sp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133350" y="4972591"/>
            <a:ext cx="8686800" cy="1938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u="sng" dirty="0" smtClean="0"/>
              <a:t>Objective</a:t>
            </a:r>
            <a:r>
              <a:rPr lang="en-US" sz="2000" i="1" dirty="0" smtClean="0"/>
              <a:t>: Reduce </a:t>
            </a:r>
            <a:r>
              <a:rPr lang="en-US" sz="2000" i="1" dirty="0"/>
              <a:t>risk that those </a:t>
            </a:r>
            <a:r>
              <a:rPr lang="en-US" sz="2000" i="1" dirty="0" smtClean="0"/>
              <a:t>who authorize will </a:t>
            </a:r>
            <a:r>
              <a:rPr lang="en-US" sz="2000" i="1" dirty="0"/>
              <a:t>approve </a:t>
            </a:r>
            <a:r>
              <a:rPr lang="en-US" sz="2000" i="1" dirty="0" smtClean="0"/>
              <a:t>theft or wasteful transactions. </a:t>
            </a:r>
            <a:br>
              <a:rPr lang="en-US" sz="2000" i="1" dirty="0" smtClean="0"/>
            </a:br>
            <a:r>
              <a:rPr lang="en-US" sz="2000" i="1" u="sng" dirty="0" smtClean="0"/>
              <a:t>Solution</a:t>
            </a:r>
            <a:r>
              <a:rPr lang="en-US" sz="2000" i="1" dirty="0" smtClean="0"/>
              <a:t>: Keep a record of all authorizations done (e.g., each document reviewed must be signed by reviewer), and this record is reconciled, and reviewed by an executive, usually on a sample basis. Executive also can walk around to check (i.e. line-of-sight checking).</a:t>
            </a:r>
            <a:endParaRPr lang="en-US" sz="2000" i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882311" y="1601894"/>
            <a:ext cx="6553200" cy="3347630"/>
            <a:chOff x="371474" y="2046695"/>
            <a:chExt cx="6553200" cy="3347630"/>
          </a:xfrm>
        </p:grpSpPr>
        <p:pic>
          <p:nvPicPr>
            <p:cNvPr id="13" name="Picture 6" descr="http://www.cstone.net/~twa/xray.g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-16751"/>
            <a:stretch/>
          </p:blipFill>
          <p:spPr bwMode="auto">
            <a:xfrm>
              <a:off x="3498345" y="2070677"/>
              <a:ext cx="741037" cy="439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9791" y="2453297"/>
              <a:ext cx="5484883" cy="294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" descr="https://encrypted-tbn3.gstatic.com/images?q=tbn:ANd9GcQHDTl8n4Eifni0HBXkT761GsSAh_oYraofP_9cax3xlpdcg5pk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421" y="2472720"/>
              <a:ext cx="535781" cy="5357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8" descr="https://encrypted-tbn0.gstatic.com/images?q=tbn:ANd9GcRBRJ7d4vL4Y1hbWK6O98m0h_4Hh1b-1riwu37zae8Q15jpnb0V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6688" y="2046695"/>
              <a:ext cx="595694" cy="403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6" descr="http://www.cstone.net/~twa/xray.g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-16751"/>
            <a:stretch/>
          </p:blipFill>
          <p:spPr bwMode="auto">
            <a:xfrm>
              <a:off x="6022470" y="2075270"/>
              <a:ext cx="741037" cy="439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http://www.ivstatic.com/files/et/imagecache/636/files/slides/SW-record-keeping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1"/>
            <a:stretch/>
          </p:blipFill>
          <p:spPr bwMode="auto">
            <a:xfrm>
              <a:off x="371474" y="3207106"/>
              <a:ext cx="917762" cy="716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tangle 1"/>
          <p:cNvSpPr/>
          <p:nvPr/>
        </p:nvSpPr>
        <p:spPr bwMode="auto">
          <a:xfrm>
            <a:off x="4076699" y="2466975"/>
            <a:ext cx="1219201" cy="581025"/>
          </a:xfrm>
          <a:prstGeom prst="rect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200775" y="1982675"/>
            <a:ext cx="1234736" cy="1065325"/>
          </a:xfrm>
          <a:prstGeom prst="rect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Line 14"/>
          <p:cNvSpPr>
            <a:spLocks noChangeShapeType="1"/>
          </p:cNvSpPr>
          <p:nvPr/>
        </p:nvSpPr>
        <p:spPr bwMode="auto">
          <a:xfrm flipH="1">
            <a:off x="5703853" y="1772807"/>
            <a:ext cx="0" cy="2408667"/>
          </a:xfrm>
          <a:prstGeom prst="line">
            <a:avLst/>
          </a:prstGeom>
          <a:noFill/>
          <a:ln w="76200">
            <a:solidFill>
              <a:srgbClr val="FC012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1120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  <a:noFill/>
        </p:spPr>
        <p:txBody>
          <a:bodyPr anchor="ctr"/>
          <a:lstStyle/>
          <a:p>
            <a:r>
              <a:rPr lang="en-US" sz="4000" dirty="0" err="1" smtClean="0"/>
              <a:t>SoD</a:t>
            </a:r>
            <a:r>
              <a:rPr lang="en-US" sz="4000" dirty="0" smtClean="0"/>
              <a:t> with IT</a:t>
            </a: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371474" y="1584325"/>
            <a:ext cx="8283883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i="1" u="sng" dirty="0" smtClean="0"/>
              <a:t>Objective</a:t>
            </a:r>
            <a:r>
              <a:rPr lang="en-US" i="1" dirty="0" smtClean="0"/>
              <a:t>: Reduce </a:t>
            </a:r>
            <a:r>
              <a:rPr lang="en-US" i="1" dirty="0"/>
              <a:t>risk that assets will be </a:t>
            </a:r>
            <a:r>
              <a:rPr lang="en-US" i="1" dirty="0" smtClean="0"/>
              <a:t>stolen/lost/wasted </a:t>
            </a:r>
            <a:endParaRPr lang="en-US" i="1" dirty="0"/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371473" y="5853229"/>
            <a:ext cx="828388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i="1" dirty="0" smtClean="0"/>
              <a:t>But what if all tasks are done on a computer? What is different?</a:t>
            </a:r>
            <a:endParaRPr lang="en-US" i="1" dirty="0"/>
          </a:p>
        </p:txBody>
      </p:sp>
      <p:pic>
        <p:nvPicPr>
          <p:cNvPr id="1032" name="Picture 8" descr="https://encrypted-tbn0.gstatic.com/images?q=tbn:ANd9GcRBRJ7d4vL4Y1hbWK6O98m0h_4Hh1b-1riwu37zae8Q15jpnb0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867" y="4016593"/>
            <a:ext cx="721475" cy="48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0" descr="data:image/jpeg;base64,/9j/4AAQSkZJRgABAQAAAQABAAD/2wCEAAkGBhQQERUTExMUFRUVFBcVFBgVFBUUFBQVFBQXFBQXFBQXHCYeFxkjGRQUHy8gIycpLCwsFR4xNTAqNSYrLCkBCQoKDgwOGQ8PGiwcHCQpKSksLCksLCksKSkpKSkpKSwsLCwtKSkpLCkpLCkpKSkpLCwpLCwsKSwsKSkpKSwpKf/AABEIALcBFAMBIgACEQEDEQH/xAAcAAABBQEBAQAAAAAAAAAAAAAFAAMEBgcBAgj/xABEEAABAgMFBAUICAYCAgMAAAABAAIDBBEFEiExQQZRYXETIoGRoQcyQlJyscHRFCMzYpKi0vAVFlOCsuFD8WPCJHOD/8QAGQEAAwEBAQAAAAAAAAAAAAAAAAECAwQF/8QAJREAAgIBAwQDAQEBAAAAAAAAAAECEQMSITEEEzJBFFFhIlJC/9oADAMBAAIRAxEAPwDcUkkkAJJJJACSSSQAkkkkAJJJCNoLebKs3vd5o+J4JNpK2NK9kDtrbfcwdFBNHHz3eqNw4rN5pzWk1N45mpOfJSbUtUuLicSTiTv5KuTs1fIA8AM1wSm5s7IQUUEvpAIJJbQbvkvAmGnE3XCoxAy5qJBknnzRj3ZohI2HFGYpqlRY30oBIAzzHyUCPAvE0GFajerH/L0Umt2pp+8Ex/AogPmkb80IemyvzEJxaG7st6a+iAm+MxmOO9WOPKUw+FU1AsupqFcWiZRZGlnBzXCmNAcBmlMS5czLHH5KxWdZFNAiESygRkhsFAof0WjaEE0z47k15nWJqbpr2q4zVk4ZcKKvztk41AwpindicGiDZ7mtANOKM2ftE+E4OBOGPAKuvilpNRQDfmTv4BchzVcBqp4FRuOy21rZwUIuvAxG/krEsFsW0ny8Rj2mlDjyW4WbOiNCZEHpNBXVjlaOacdLJSSSS1MxJJJIASSSSAEuLq4gQkkgkgZ1JJJACSSSQAkkkkAJJJJADE7NthQ3RHZNBKya2rXdGe6I6tTW63QDRXXbWbqBD0HWduJ0qs/ivxNNM+C4887dHThj7BBhOcauzOQRaSsmpA+HxXuUlS85UqcSrXZdnDcsDqoYkbFpTvRqDZzRipLIYCcoqBI8CHRNPlwcwnyvNUFUDpizGnIDuUZlmAHTuojLmptwQMiCABovBYpjgo8QICiI9qgTMoiTwmYjUgopVv2PeBICqUWWcx3WJWqzEC8KKtWpZfBOzNoBWfCdmDUeC17ydT96CYTs2mo5FY/Fb0bsBdPDI9itex20jocS9idCCFcJaZGM42jZElHkpsRWBwyKkLuOMSSSSAEkkkgBLi6uIEIJJBJAzqSSSAEkkkgBJJIRP7WSsDCJHYCNAb7u5tSgAuuEqqP8p8kPSiHlCd8U3G8pUm9jgIjmuIIF6G9uPOlAkwAG2Vs1eQ0i844V0aMK0QGXaXEMGpxO86qNarHPc6Iy66pwIcCAn7AiOOa86SdnoQqti0yckBQDRWGVg3Qolmy+AJzRJC2LOhq9hq60L2FSQmxosXksTxCbcE6BMZcE05POKG/xuAXuh9Ky+3MXgKKaLslEJh69QJ1kQVY5rxWhukGh7Fx6Q7GIiYcn4qjuNEihqIFCnZe8FOeU08KiGU22rOq3iMihllRrhrXXfirhacMUxyKps7Jhj8NcqapoykbVsXMB8AEHUg/BWNZLsRtGyUr0z7rdxqT2AYq1v8qciPTiHlCd8aLtg9jhmqZb0lVJfynSDzTpS324bwO+lFYJG1YMcVhRWRB91wPeArJJaS4uoAS4uriBCSSSTGdSSSSASBbQ7WQ5Tq/aRSMGNOW4vPojx4JnazaX6O3o4RHTOFa5iG31jx3BZDtJtIyWBqS+I+pxNXOOpcd3FAmw9bm08aPUxotxnqMNyGBx1d2qnx9qZduDOv7AqO/JUe1reiRnVe6u5owY3s1KgC+/fThgECov383t/p05uaFIhW/Dfmw9l13uNVnn8OOqkSUkScFSsTpGhsuOxhvo7cDQ9ozU6zbcMB46VtW1zaKHuyKpsBkaHQ+cBvqSOTswjkjaAiijtM6+c3n6w4pSgnyEMjT2NUg7YSbQ29MMbUVFSQi8hbUCP9lGhxDua9pPdWqxGblaCjhVh72ne394oUYDobxRxBza5pIqNCNy53gX2dS6h/R9JNK9Byxay9vp2CAOlZFaP6rST+IEE9qLO8qE0RQMl2nf13eFQo7Mkad6DNSc9Vy39sIUuCGvY+LUAMDq0qc33cgs3tLamPMfaRnkeqz6tnaG4ntJUGFBL7rWXWnF+gGByyPHTVWsP2RLqP8AKCm1ltvju6QsNOq0Oq4Borm1oODTXGuiqc08srea3D7jfkrX9Ie4Ohx4YLS11XNwF2hzFSMuNeA0rhHTkAA0bShdS867kXAYLoUUuDlcm3bJdhbUGAC0XmXj1nMeRjlkcKBaJYu2MGI1rIkZoijA3qMDtxFcKlY/ajHNJa1tA3NxxryH+15s+Z6zWuN6udadmSzljUjXHllA3mJGrkUy6IsrlJ2NBP1MZ7R6pN5n4TkiTNspoYEQTxuuHuK53gl6OyPVQa3L9VRJy1oUH7SIxvAuFe7NUiNtHNRcC8MH/jbQ/iOKZlrLvmrhU5knGvFxOaqOB+zKfUr/AJRaZ23YURnUJfuoCAeNTogEzE1JA5Yd5Ua1rXZLN3nIAZuO4bgqBa9vxI5xOGjR5o5+sVvHHGJzSySnyWya2lgQ8jfP3Be8clBO2DP6bu0tHxVRZCe/fTwTn8PIGKvcmkW6FtNDdmxw5XXe4ohJTzS4OhRC14yuktePiqTJyF5Fm2ZEaK5jjn2HMJ6WRqRrOzvlSjy5DJqsaH6w+1b25O7ceK1Wy7WhTMMRILw9h1ByO4jQ8F8xyNoECjqkDOvnN5+sOKsuzm0kWz4oiQjVh+0ZXqvb8DuKlotM+gklCsi1oc1BbGhGrXDDeCMwRoQVMqhAdCS4EkwPSi2paDZeE+K7JorTUnQDiTQKUqft/O/Zwa74juTcGg9pJ/tSGZ/tPb3RMiRohq9xqeJODWjgMByCyKcmXxnue41c7PgNAFZtubQMSOIfosFSPvHJDbPkKip5lNKyeAMyR1P/AGpTDRPTeajXkxkhzsE/ZZF4KDHidVckI9HBMUuDULHlWvbQhQra2fMI9JDwIxwTuzU3UBWiOA9hC1TtUzncaKbKRhFZSlCMCNx3cjmO0IdMwsCypBHWacK8RiNVJiM6CYpo80P/AK+NPFerXhU6w5rJqjWLsDslgc3OPbT3J4ScMaE83uPxUV0wASm3WgkUS3wIfqN7RU+KgTNpPYRczaKUwGAcR8Wrv0uqjzcv02I3dh0pX95JDCUlar3HrRa72sAuU1vPOJ7Kdqeh27DhdehdXzQBme3JV0RSxpYGmuRrnd1Tc0+80CuXvz96Woemzs/ab4jnOLsyTSmAruXLNvFzRvcadnVJ7z4KKYdaEggHLjy3o3Ysn0ZD3imHVB03VO/M9qFuN7FgEgynmN7l5+gtBwBHIkfFPQ4tV7aalUZnuWlaZF34iiVpTIloRJONKu38AFyyoN5+OTRU9mSre2U8XvDAfvH3N+JQBWbQmnxnknM9wHqhMMkaYlGrOkBSp0UScOKKLGWOonIjsExeXJiJggAjZZF4LQLHlWvbQrL5CPRy0fZqaqAri6MpKxq3dm7nXZgRihkm6opkCaU9V27kdFoMYB7CCqHOS3Rx7uQfhyPonvp3lVJXuTF1sXDyY7SGWmfo7z9VHNBXJsTJp7cu5bHVfNsV5F2IMDg4bw4H5hfQOz9p/SZWDG1fDaTwdTrDvqseGb+gm1cSakgD2s423jVmon3YbG/5OP8AktEeVme2A/8AkxeLWEcrtPgVGr+qG1tZiNpxL8eK7fEI7G4fFF5ZtIRQqah0ixAdIrvEghFmO+qWkSWA5htSosRtFKinFRYwSGMTETBeZY4pqaXJd1ECZetnpylFdZacqFmFmTRCtEjOHeriyD3tL5wPFO2rjDrvCF2xN3iAiVqGkID7v79yJCiUl8XruH7wKaxOQw3nAf7XrpqOdUVxwUaNNOeaBZmtEtgaMzXnl3LsS1QMsVEhyZPnFM2jLht2g3oCkOxJ0xXXQKnSg+K6ZCID5r8NLrqfIqDIxi14I3q9SUe80VWM5OLOnHjUkVyWDoVHOh8KuwIRODasN2BN05UOXelb0a6w8lA2al2ve68Aep7zj7leOTZnmgosNsYM2GnLFvcp0teHnNw3txHaMwhbrKAxYSw8Mu4qfZ9qOhGkQVHrN+IWhgWCy39SK4cB4V+KolsvvR3+1TuA/wBq92dFDmRSCCCQRTi0KjWiz66J7Z8aFAgjLtpC5oFMirijoP1Q7UCjHEqmUmRXtoo0xEUqMEOmlJRIljirns9OXaKjQHUR6zJqiaZmzT5adqFXNpswRnVeJGcNFDtqbvYLS9iPZNmhVrvar+MB3xWk+Sy3aSohvODXuDTurR1DwqSs3mhRrubR+GGAVaNgiWy5OhiH3NXNllpVo6sMVJ0zZGHBJB7DmSYeeTjThgD8VxNTtWDhToMEf7VE2+laRmP0fDLDzYS4eDj3K+E0CrG18r00A089hD2cXCuHaCR2rDVTTGouSaPn/aWU6OZduiAOHNuDk1LTFWkK0bT2Z08O8zz29ZvP0mqhxIt3EZe46grqOdnqMcVHixAvMWPXFRHREi09jzNuTUErkYpQ0AwpKxrqLwLYuhV0RKLjXFxoFSZmy0Wc8zEZo0rjyGJRraKP6PYm9m7M+jwjEfg5wwroP3Q9yHT03fcXaNy56JSZUFuV6cb1yBkM+a7CFE4YJOJ1Ne9c6OiSLY+xQJ81JOgHinXTNeq3tKhTcS91W4/EpNjUTzZ0G88cFcJQUCEWXJXBx1RyEzBcuSVs7scNMQTb3WBC5sq4XhpWrD25eOHanLUh1QqWimE6uhzWmOVGWeF7lwitoSCmXlR4duNfQRDR2Qf6L/aPou96ciPXTZxNBrZqKAXN3hA9o5a5Gro4eLcD4UTkhPhkQY/96fvijNuyQmIV5ueY5jTtySEVyXmKsIQuMcV2JFLMct494KiRo1cQhhF7nqLECHTbk46Io8Y4pGh2CUTlY11DIakCJRCIZYoFsXQnJGL08ZoPm1q72W4nwCq/SElXTZ+zuih1d5zgC77rMwObsOzmrslIn2hG6ormauPNxqr7slK3JWG06i8f7sfks9b9dGA0rU8lpdlxMAuTqJ8I7+mxunItVgAiG4HR5/xaknrE+zPtH3NSVQ8URPyYUjxcaKn7XW4IV1oPWLhzz3KyuaS7NVSFYRjWnefQsht6QcTWjQe0k/2rklbOrCowTb9Ig7YWD0LjHYPqnmsQD/jefS9knuPNZrtDs3eJiwhWvns9bi37y+iI8IXHNcAQRQg4gg7wsm2gkBLRD0XWYT5mrfZOo4LqhlSpM5ZYXK5RMYnJFzaltSNRTrN4OChiKtTmZGDMY+a/eOq4cDv7UIm9jA7GjHccYbu0jA9y6DmuigxSuMVwOwgrlEHJzD7wpkrsYxmYP9zx7mj4pUDZS5eSfEIDQSToBU9yumz+zAhUiRaVGIGYHM6nwHFE2Mgy4wu9goO3U9pUJ85FmnXIDS7QkYNbzKG0uQUXJ0hWzat43GY6YJgbPxHgC8WjM0zJ5lWmxdkGwBfiG/EOZ0b7PzRcSF8hrRie4DeVyZMtvY9PF0umNyKBF2NjlpdDe51MaOcBUcOqUAmLKjtNHwYh5uqPygLdfoAYwNHag09ZYUrJJcldiD/DHhZcZ2Fy6N2X+yiNn7N3es7Eq+OsoVyUC2XXGhrc03kbH2YxAgkrqkQoeCdkJd0Q4qxQtnzdrRRZVFKnIFSmINk38DqrRP2Ga4IU6ViMdkU0xOIBj2HEhmgxadDkuNsuL6LHD2Th3K3Qn1IDhnvRGBKDcq7rRHx4vco8rspHinEXRvc74AK4Ml3yzGh5vsIAc7c7eeaKQpdT2QgRdIBBwIORCSzSTsJdNDTRRbcsQP67KVOY0d/tUuclXMJoDxFMRzGi1SdsCJCBdBBiQ9Yeb2cW+s3hmgUaDCj8xhXJwOoPyK7IzUjzZ45Qe5nvSLxFVumtlQcRdP5D4YFQHbKn1Yn5D8VQrADCvbIZcQACScgBUnkArHA2Y3tf/c5rf8alFJezWQho3gwUJ5uOJSoQPsKwrhvPALhiG5tZxed/3Uampn0G1JJ5lxPxTcF74rhCgMLjubpxJ05lX3ZjYoS46WLR8U/hZ7O88VE8igjbFheR/gHgbO/R4DXO+0cau4Yeb2I3Y0xhRE7QkjEbQZjEKtwYhhvIocDiF58m5O2etBJR0o07Z91YZ9s/4tSUbZSNegE/fP8Ai1cXZj8UedkX9MOtGNU1JwAIjomrqDsH/ZUuI0XT+814hNosaDVaZybdgVle1kUB/atItWaDWlZLtA/pX1xpVYz3kdvTLTFsER2NfnnvGB71cbP8lsaNLw4rJq457bxY+HUCuVHAjSmip4ll9CSbgYbCBQFrSBuFBQLqwW7Ofq0lWxkkbyW2iPNiyxHF8RvhcKH2n5NJyEwOizEFtTQBge8k8yGrcVVtp3X4rWaNbXtd/oBaZG4xs58MFOaTRnVleTiDUGM58U50cbrfwtzHNWn+GsgtDWNa0DINFAiEGWoo1oRaZrjcm1uerCMYv+UCJg6UqTgBvJRCTl+jZTCvpc1Dsxl+K5x9AYbqur7gPFEYoWdjlKxmO9Cpl6IxEOiw72auxJEC9WqgTUsC4ko4IQCgTMMO4JgqbIMtHhA0Dm96MwZ4XRQ4ZYIUyWGoCmNlwBuUlNI5PzDG9Z7gOZUWXjQ4o6uPYR70/OyLTSuKUPqigpRMWwPtCU+sYBv8EUZKXQmLmNTiURgxatoUmJP0Mthp5jEsl28hCY9CilpBClTWzctPC8+HR/rsJY8cyPOHOqgA1RSz5i44VyOBVK1ujNtcMrNo+TSLDxgzAcN0RtD+JvyVfj2FNMNCIfY4/pW0RIN5tAgM/ZoWndkuCV0+KXJn9h7GzM7EMNsSEwgVN4uNRrQAYq62V5EYQIM1HfF3thjomdpBLu4hR5F5lpiHF0Dhe9k4O8CtTqtsM9adnL1OJYmtPDKBbVhwpCIzoYbYcJzQAG5X251JxJIocdxU+WbeYDXDMJ7ygH6qENDFx5hjqfFRrGdRt3uWGZVPY6cE28aF0NCq5bcrdiXhkRjwKt8aEhM1AvXqiuCyRpe9k7YwfUO/+w/4MSXrZKFdhPH/AJTTlcYkuzH4o4cvmy0PbV1F0S9MV1m9KM/BZEW+EV/aSKAwrNJvElXLbG0wxtNdAqOYuC57ttnqQVRSGKVW8WY8GDDINR0baHf1QsGiRhDFSeKvuym34ZLw4b4Tuq2lQ4Y41yIwzXRhko3ZzdTCUkqNFVRnX3piIdzqdwARJ+18DonRLxBa2t1woSdAN+KrFlTXSEvrW8STzOJVZ5p0kZ9NjabbDUMINb0TBGScKoHbTKkcTTvwXMzqT3JNnS1yC3eRePN2K8xgiLhhRQI4RIIMhvChOapjs1FiFCLbGIrwh0ZSo7sVCiPTIPA4p+/WiiuYPWHekYRzDh3oaZokTZk5Jm6mfpDdXJ9rgciCkhSTR1rQn4baJtjU416ZA4UivBcu3kIGx6FmpBgveDcBJpUAcFFgq27HStXOfuFFpCNujDJLTuSbJeXw2k1BIxBzB1quzcrVEpllIgPrD3YfJR5rKqUo6dhwnq3KXbcECq0GzY9+DDdvY0+AVFtmCXNc7RTNkNrGNlnQ3mroLqADNzXVLacsR3J9PJRk7L6qDnjTXon+UBw+jMGpjMu9zifCqF2RWig7UW5EmQ0BoDWPvgYknAtpXk5SbLidUPbiNyWaalK0GDG4QpljEIlqHTME1NMaonIxg5uCUeFqoasd0csGDSG72yfytSUuyx1T7XwCS64eKOKfkwo1tEPtKM6hDR8AiLnAZqBOxSRgCspcBi8rM2t6zXF5LjU+7kq7KNqcdFoc5K5ucqM2HdiO5n3rnSo9PVaBMwOlmAzRoqeeisknLhV0NLY9/RxI7slaJUVoUBYWgSlRQpyTkTL4tFWHMat5cE9JFFGDeqqyHKjkOK2IyrSgs5FF4B2jmnsBxRCNKmGS5mBOY0d8jxQe14oe0kChHnA5hJ8klmmod1xCHRwjFoQqU33WnwFUJmAryKmZ4pWgfEGKgTBU6NmokycFmjZletO1ww07ygcS1r51PIFWiNItdUileSHRLPp6PaFdo0hXoCC0qGlx9N6cba7Ro49hRSHJNdheA9rBPusSh07wmbJgWDagJ8x/dRSvpXqseP3zU8WZdxoO9cdQHMe8pA/wiMtp7MKE9hKJSc9f9EjmKLwxhdkKcSPgpkKCAjY55UPtbguUXppwXgFJGbHIXxWjbNSlyAN7sT2qjWJI9NGa3StTyC0xjboAGmC68MfZw55eiFaDqObyPiR8lFmMG110Uifb9Y0/dPvUd0LpDXJo8Vll8ma4fFFftmXdEAhszPnHQDeVBlLCbABAxLjVxOp+Stv0cNrTtKHTbFg4+zsjPaivzMvRO2DEuRzBOT2lzeY873hSY0DVQ4MuTNsc3/jYT+LD3ArN7M0bTTQel5ZzIhpzoiLYgcNxTt3rDiF0wWuzWyicrlfJ7s9lGn2vgEk7JwqAjj8AkuqHijknWpkwhNx2GmSSSehGSdMp20UrMu6sGFUnUuYAPzVKrB2OmwK3AT7bMz/cupLLsr7Z1/IklVIYj7ITXRikHEEEdeFp/cjEjs9MACsIjeL8P4OSST7Mfsn5EvwNSlkxR6H5m/NEmyDyMW+I+aSSaxITzSYzEkImRbUc2/NCbQsKM6t1mIyN5mPA4pJI7SF3pFqtWVc4NIFTShxCDx7MiHJvi35pJKpY02TDI4oGx7GjHJn5mfNRIlgxz/x/mZ+pdSUdmJr8iX4R/wCXZiv2R/HD/Ul/LkxX7L80P9S6kjsRD5EvpHXbMRTnBr/cz9SY/k+L/RI5PZ+pJJHYiNdTNHobGxDnCcf/ANG/qXtuykRvmwR+KH+pJJLsRD5Mzw/ZyY0hfnh/qXn+XZn+kfxw/wBSSSfZiT8iX0jp2cmafZfnh/qSh7NzGsL88P8AUkkqWFIl55MsmydkRIUQl7KdXe01PYVbKLiS3gqVHNN6nZCnoDnObQYa4jekZc0pT3JJLKUE22awm0kjw6WdTLxCgxLOedPEfNJJS8SZqs0kQ5uzIhoA3Dm35piz7Hitc8llC4gDrNyHbzXUlHYjdl9+VUGujeXjqmlM6t+akvlju8QuJK1jRk8rHpaEQDhTHfwCSSS1UUkZOV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12" descr="data:image/jpeg;base64,/9j/4AAQSkZJRgABAQAAAQABAAD/2wCEAAkGBhQQERUTExMUFRUVFBcVFBgVFBUUFBQVFBQXFBQXFBQXHCYeFxkjGRQUHy8gIycpLCwsFR4xNTAqNSYrLCkBCQoKDgwOGQ8PGiwcHCQpKSksLCksLCksKSkpKSkpKSwsLCwtKSkpLCkpLCkpKSkpLCwpLCwsKSwsKSkpKSwpKf/AABEIALcBFAMBIgACEQEDEQH/xAAcAAABBQEBAQAAAAAAAAAAAAAFAAMEBgcBAgj/xABEEAABAgMFBAUICAYCAgMAAAABAAIDBBEFEiExQQZRYXETIoGRoQcyQlJyscHRFCMzYpKi0vAVFlOCsuFD8WPCJHOD/8QAGQEAAwEBAQAAAAAAAAAAAAAAAAECAwQF/8QAJREAAgIBAwQDAQEBAAAAAAAAAAECEQMSITEEEzJBFFFhIlJC/9oADAMBAAIRAxEAPwDcUkkkAJJJJACSSSQAkkkkAJJJCNoLebKs3vd5o+J4JNpK2NK9kDtrbfcwdFBNHHz3eqNw4rN5pzWk1N45mpOfJSbUtUuLicSTiTv5KuTs1fIA8AM1wSm5s7IQUUEvpAIJJbQbvkvAmGnE3XCoxAy5qJBknnzRj3ZohI2HFGYpqlRY30oBIAzzHyUCPAvE0GFajerH/L0Umt2pp+8Ex/AogPmkb80IemyvzEJxaG7st6a+iAm+MxmOO9WOPKUw+FU1AsupqFcWiZRZGlnBzXCmNAcBmlMS5czLHH5KxWdZFNAiESygRkhsFAof0WjaEE0z47k15nWJqbpr2q4zVk4ZcKKvztk41AwpindicGiDZ7mtANOKM2ftE+E4OBOGPAKuvilpNRQDfmTv4BchzVcBqp4FRuOy21rZwUIuvAxG/krEsFsW0ny8Rj2mlDjyW4WbOiNCZEHpNBXVjlaOacdLJSSSS1MxJJJIASSSSAEuLq4gQkkgkgZ1JJJACSSSQAkkkkAJJJJADE7NthQ3RHZNBKya2rXdGe6I6tTW63QDRXXbWbqBD0HWduJ0qs/ivxNNM+C4887dHThj7BBhOcauzOQRaSsmpA+HxXuUlS85UqcSrXZdnDcsDqoYkbFpTvRqDZzRipLIYCcoqBI8CHRNPlwcwnyvNUFUDpizGnIDuUZlmAHTuojLmptwQMiCABovBYpjgo8QICiI9qgTMoiTwmYjUgopVv2PeBICqUWWcx3WJWqzEC8KKtWpZfBOzNoBWfCdmDUeC17ydT96CYTs2mo5FY/Fb0bsBdPDI9itex20jocS9idCCFcJaZGM42jZElHkpsRWBwyKkLuOMSSSSAEkkkgBLi6uIEIJJBJAzqSSSAEkkkgBJJIRP7WSsDCJHYCNAb7u5tSgAuuEqqP8p8kPSiHlCd8U3G8pUm9jgIjmuIIF6G9uPOlAkwAG2Vs1eQ0i844V0aMK0QGXaXEMGpxO86qNarHPc6Iy66pwIcCAn7AiOOa86SdnoQqti0yckBQDRWGVg3Qolmy+AJzRJC2LOhq9hq60L2FSQmxosXksTxCbcE6BMZcE05POKG/xuAXuh9Ky+3MXgKKaLslEJh69QJ1kQVY5rxWhukGh7Fx6Q7GIiYcn4qjuNEihqIFCnZe8FOeU08KiGU22rOq3iMihllRrhrXXfirhacMUxyKps7Jhj8NcqapoykbVsXMB8AEHUg/BWNZLsRtGyUr0z7rdxqT2AYq1v8qciPTiHlCd8aLtg9jhmqZb0lVJfynSDzTpS324bwO+lFYJG1YMcVhRWRB91wPeArJJaS4uoAS4uriBCSSSTGdSSSSASBbQ7WQ5Tq/aRSMGNOW4vPojx4JnazaX6O3o4RHTOFa5iG31jx3BZDtJtIyWBqS+I+pxNXOOpcd3FAmw9bm08aPUxotxnqMNyGBx1d2qnx9qZduDOv7AqO/JUe1reiRnVe6u5owY3s1KgC+/fThgECov383t/p05uaFIhW/Dfmw9l13uNVnn8OOqkSUkScFSsTpGhsuOxhvo7cDQ9ozU6zbcMB46VtW1zaKHuyKpsBkaHQ+cBvqSOTswjkjaAiijtM6+c3n6w4pSgnyEMjT2NUg7YSbQ29MMbUVFSQi8hbUCP9lGhxDua9pPdWqxGblaCjhVh72ne394oUYDobxRxBza5pIqNCNy53gX2dS6h/R9JNK9Byxay9vp2CAOlZFaP6rST+IEE9qLO8qE0RQMl2nf13eFQo7Mkad6DNSc9Vy39sIUuCGvY+LUAMDq0qc33cgs3tLamPMfaRnkeqz6tnaG4ntJUGFBL7rWXWnF+gGByyPHTVWsP2RLqP8AKCm1ltvju6QsNOq0Oq4Borm1oODTXGuiqc08srea3D7jfkrX9Ie4Ohx4YLS11XNwF2hzFSMuNeA0rhHTkAA0bShdS867kXAYLoUUuDlcm3bJdhbUGAC0XmXj1nMeRjlkcKBaJYu2MGI1rIkZoijA3qMDtxFcKlY/ajHNJa1tA3NxxryH+15s+Z6zWuN6udadmSzljUjXHllA3mJGrkUy6IsrlJ2NBP1MZ7R6pN5n4TkiTNspoYEQTxuuHuK53gl6OyPVQa3L9VRJy1oUH7SIxvAuFe7NUiNtHNRcC8MH/jbQ/iOKZlrLvmrhU5knGvFxOaqOB+zKfUr/AJRaZ23YURnUJfuoCAeNTogEzE1JA5Yd5Ua1rXZLN3nIAZuO4bgqBa9vxI5xOGjR5o5+sVvHHGJzSySnyWya2lgQ8jfP3Be8clBO2DP6bu0tHxVRZCe/fTwTn8PIGKvcmkW6FtNDdmxw5XXe4ohJTzS4OhRC14yuktePiqTJyF5Fm2ZEaK5jjn2HMJ6WRqRrOzvlSjy5DJqsaH6w+1b25O7ceK1Wy7WhTMMRILw9h1ByO4jQ8F8xyNoECjqkDOvnN5+sOKsuzm0kWz4oiQjVh+0ZXqvb8DuKlotM+gklCsi1oc1BbGhGrXDDeCMwRoQVMqhAdCS4EkwPSi2paDZeE+K7JorTUnQDiTQKUqft/O/Zwa74juTcGg9pJ/tSGZ/tPb3RMiRohq9xqeJODWjgMByCyKcmXxnue41c7PgNAFZtubQMSOIfosFSPvHJDbPkKip5lNKyeAMyR1P/AGpTDRPTeajXkxkhzsE/ZZF4KDHidVckI9HBMUuDULHlWvbQhQra2fMI9JDwIxwTuzU3UBWiOA9hC1TtUzncaKbKRhFZSlCMCNx3cjmO0IdMwsCypBHWacK8RiNVJiM6CYpo80P/AK+NPFerXhU6w5rJqjWLsDslgc3OPbT3J4ScMaE83uPxUV0wASm3WgkUS3wIfqN7RU+KgTNpPYRczaKUwGAcR8Wrv0uqjzcv02I3dh0pX95JDCUlar3HrRa72sAuU1vPOJ7Kdqeh27DhdehdXzQBme3JV0RSxpYGmuRrnd1Tc0+80CuXvz96Woemzs/ab4jnOLsyTSmAruXLNvFzRvcadnVJ7z4KKYdaEggHLjy3o3Ysn0ZD3imHVB03VO/M9qFuN7FgEgynmN7l5+gtBwBHIkfFPQ4tV7aalUZnuWlaZF34iiVpTIloRJONKu38AFyyoN5+OTRU9mSre2U8XvDAfvH3N+JQBWbQmnxnknM9wHqhMMkaYlGrOkBSp0UScOKKLGWOonIjsExeXJiJggAjZZF4LQLHlWvbQrL5CPRy0fZqaqAri6MpKxq3dm7nXZgRihkm6opkCaU9V27kdFoMYB7CCqHOS3Rx7uQfhyPonvp3lVJXuTF1sXDyY7SGWmfo7z9VHNBXJsTJp7cu5bHVfNsV5F2IMDg4bw4H5hfQOz9p/SZWDG1fDaTwdTrDvqseGb+gm1cSakgD2s423jVmon3YbG/5OP8AktEeVme2A/8AkxeLWEcrtPgVGr+qG1tZiNpxL8eK7fEI7G4fFF5ZtIRQqah0ixAdIrvEghFmO+qWkSWA5htSosRtFKinFRYwSGMTETBeZY4pqaXJd1ECZetnpylFdZacqFmFmTRCtEjOHeriyD3tL5wPFO2rjDrvCF2xN3iAiVqGkID7v79yJCiUl8XruH7wKaxOQw3nAf7XrpqOdUVxwUaNNOeaBZmtEtgaMzXnl3LsS1QMsVEhyZPnFM2jLht2g3oCkOxJ0xXXQKnSg+K6ZCID5r8NLrqfIqDIxi14I3q9SUe80VWM5OLOnHjUkVyWDoVHOh8KuwIRODasN2BN05UOXelb0a6w8lA2al2ve68Aep7zj7leOTZnmgosNsYM2GnLFvcp0teHnNw3txHaMwhbrKAxYSw8Mu4qfZ9qOhGkQVHrN+IWhgWCy39SK4cB4V+KolsvvR3+1TuA/wBq92dFDmRSCCCQRTi0KjWiz66J7Z8aFAgjLtpC5oFMirijoP1Q7UCjHEqmUmRXtoo0xEUqMEOmlJRIljirns9OXaKjQHUR6zJqiaZmzT5adqFXNpswRnVeJGcNFDtqbvYLS9iPZNmhVrvar+MB3xWk+Sy3aSohvODXuDTurR1DwqSs3mhRrubR+GGAVaNgiWy5OhiH3NXNllpVo6sMVJ0zZGHBJB7DmSYeeTjThgD8VxNTtWDhToMEf7VE2+laRmP0fDLDzYS4eDj3K+E0CrG18r00A089hD2cXCuHaCR2rDVTTGouSaPn/aWU6OZduiAOHNuDk1LTFWkK0bT2Z08O8zz29ZvP0mqhxIt3EZe46grqOdnqMcVHixAvMWPXFRHREi09jzNuTUErkYpQ0AwpKxrqLwLYuhV0RKLjXFxoFSZmy0Wc8zEZo0rjyGJRraKP6PYm9m7M+jwjEfg5wwroP3Q9yHT03fcXaNy56JSZUFuV6cb1yBkM+a7CFE4YJOJ1Ne9c6OiSLY+xQJ81JOgHinXTNeq3tKhTcS91W4/EpNjUTzZ0G88cFcJQUCEWXJXBx1RyEzBcuSVs7scNMQTb3WBC5sq4XhpWrD25eOHanLUh1QqWimE6uhzWmOVGWeF7lwitoSCmXlR4duNfQRDR2Qf6L/aPou96ciPXTZxNBrZqKAXN3hA9o5a5Gro4eLcD4UTkhPhkQY/96fvijNuyQmIV5ueY5jTtySEVyXmKsIQuMcV2JFLMct494KiRo1cQhhF7nqLECHTbk46Io8Y4pGh2CUTlY11DIakCJRCIZYoFsXQnJGL08ZoPm1q72W4nwCq/SElXTZ+zuih1d5zgC77rMwObsOzmrslIn2hG6ormauPNxqr7slK3JWG06i8f7sfks9b9dGA0rU8lpdlxMAuTqJ8I7+mxunItVgAiG4HR5/xaknrE+zPtH3NSVQ8URPyYUjxcaKn7XW4IV1oPWLhzz3KyuaS7NVSFYRjWnefQsht6QcTWjQe0k/2rklbOrCowTb9Ig7YWD0LjHYPqnmsQD/jefS9knuPNZrtDs3eJiwhWvns9bi37y+iI8IXHNcAQRQg4gg7wsm2gkBLRD0XWYT5mrfZOo4LqhlSpM5ZYXK5RMYnJFzaltSNRTrN4OChiKtTmZGDMY+a/eOq4cDv7UIm9jA7GjHccYbu0jA9y6DmuigxSuMVwOwgrlEHJzD7wpkrsYxmYP9zx7mj4pUDZS5eSfEIDQSToBU9yumz+zAhUiRaVGIGYHM6nwHFE2Mgy4wu9goO3U9pUJ85FmnXIDS7QkYNbzKG0uQUXJ0hWzat43GY6YJgbPxHgC8WjM0zJ5lWmxdkGwBfiG/EOZ0b7PzRcSF8hrRie4DeVyZMtvY9PF0umNyKBF2NjlpdDe51MaOcBUcOqUAmLKjtNHwYh5uqPygLdfoAYwNHag09ZYUrJJcldiD/DHhZcZ2Fy6N2X+yiNn7N3es7Eq+OsoVyUC2XXGhrc03kbH2YxAgkrqkQoeCdkJd0Q4qxQtnzdrRRZVFKnIFSmINk38DqrRP2Ga4IU6ViMdkU0xOIBj2HEhmgxadDkuNsuL6LHD2Th3K3Qn1IDhnvRGBKDcq7rRHx4vco8rspHinEXRvc74AK4Ml3yzGh5vsIAc7c7eeaKQpdT2QgRdIBBwIORCSzSTsJdNDTRRbcsQP67KVOY0d/tUuclXMJoDxFMRzGi1SdsCJCBdBBiQ9Yeb2cW+s3hmgUaDCj8xhXJwOoPyK7IzUjzZ45Qe5nvSLxFVumtlQcRdP5D4YFQHbKn1Yn5D8VQrADCvbIZcQACScgBUnkArHA2Y3tf/c5rf8alFJezWQho3gwUJ5uOJSoQPsKwrhvPALhiG5tZxed/3Uampn0G1JJ5lxPxTcF74rhCgMLjubpxJ05lX3ZjYoS46WLR8U/hZ7O88VE8igjbFheR/gHgbO/R4DXO+0cau4Yeb2I3Y0xhRE7QkjEbQZjEKtwYhhvIocDiF58m5O2etBJR0o07Z91YZ9s/4tSUbZSNegE/fP8Ai1cXZj8UedkX9MOtGNU1JwAIjomrqDsH/ZUuI0XT+814hNosaDVaZybdgVle1kUB/atItWaDWlZLtA/pX1xpVYz3kdvTLTFsER2NfnnvGB71cbP8lsaNLw4rJq457bxY+HUCuVHAjSmip4ll9CSbgYbCBQFrSBuFBQLqwW7Ofq0lWxkkbyW2iPNiyxHF8RvhcKH2n5NJyEwOizEFtTQBge8k8yGrcVVtp3X4rWaNbXtd/oBaZG4xs58MFOaTRnVleTiDUGM58U50cbrfwtzHNWn+GsgtDWNa0DINFAiEGWoo1oRaZrjcm1uerCMYv+UCJg6UqTgBvJRCTl+jZTCvpc1Dsxl+K5x9AYbqur7gPFEYoWdjlKxmO9Cpl6IxEOiw72auxJEC9WqgTUsC4ko4IQCgTMMO4JgqbIMtHhA0Dm96MwZ4XRQ4ZYIUyWGoCmNlwBuUlNI5PzDG9Z7gOZUWXjQ4o6uPYR70/OyLTSuKUPqigpRMWwPtCU+sYBv8EUZKXQmLmNTiURgxatoUmJP0Mthp5jEsl28hCY9CilpBClTWzctPC8+HR/rsJY8cyPOHOqgA1RSz5i44VyOBVK1ujNtcMrNo+TSLDxgzAcN0RtD+JvyVfj2FNMNCIfY4/pW0RIN5tAgM/ZoWndkuCV0+KXJn9h7GzM7EMNsSEwgVN4uNRrQAYq62V5EYQIM1HfF3thjomdpBLu4hR5F5lpiHF0Dhe9k4O8CtTqtsM9adnL1OJYmtPDKBbVhwpCIzoYbYcJzQAG5X251JxJIocdxU+WbeYDXDMJ7ygH6qENDFx5hjqfFRrGdRt3uWGZVPY6cE28aF0NCq5bcrdiXhkRjwKt8aEhM1AvXqiuCyRpe9k7YwfUO/+w/4MSXrZKFdhPH/AJTTlcYkuzH4o4cvmy0PbV1F0S9MV1m9KM/BZEW+EV/aSKAwrNJvElXLbG0wxtNdAqOYuC57ttnqQVRSGKVW8WY8GDDINR0baHf1QsGiRhDFSeKvuym34ZLw4b4Tuq2lQ4Y41yIwzXRhko3ZzdTCUkqNFVRnX3piIdzqdwARJ+18DonRLxBa2t1woSdAN+KrFlTXSEvrW8STzOJVZ5p0kZ9NjabbDUMINb0TBGScKoHbTKkcTTvwXMzqT3JNnS1yC3eRePN2K8xgiLhhRQI4RIIMhvChOapjs1FiFCLbGIrwh0ZSo7sVCiPTIPA4p+/WiiuYPWHekYRzDh3oaZokTZk5Jm6mfpDdXJ9rgciCkhSTR1rQn4baJtjU416ZA4UivBcu3kIGx6FmpBgveDcBJpUAcFFgq27HStXOfuFFpCNujDJLTuSbJeXw2k1BIxBzB1quzcrVEpllIgPrD3YfJR5rKqUo6dhwnq3KXbcECq0GzY9+DDdvY0+AVFtmCXNc7RTNkNrGNlnQ3mroLqADNzXVLacsR3J9PJRk7L6qDnjTXon+UBw+jMGpjMu9zifCqF2RWig7UW5EmQ0BoDWPvgYknAtpXk5SbLidUPbiNyWaalK0GDG4QpljEIlqHTME1NMaonIxg5uCUeFqoasd0csGDSG72yfytSUuyx1T7XwCS64eKOKfkwo1tEPtKM6hDR8AiLnAZqBOxSRgCspcBi8rM2t6zXF5LjU+7kq7KNqcdFoc5K5ucqM2HdiO5n3rnSo9PVaBMwOlmAzRoqeeisknLhV0NLY9/RxI7slaJUVoUBYWgSlRQpyTkTL4tFWHMat5cE9JFFGDeqqyHKjkOK2IyrSgs5FF4B2jmnsBxRCNKmGS5mBOY0d8jxQe14oe0kChHnA5hJ8klmmod1xCHRwjFoQqU33WnwFUJmAryKmZ4pWgfEGKgTBU6NmokycFmjZletO1ww07ygcS1r51PIFWiNItdUileSHRLPp6PaFdo0hXoCC0qGlx9N6cba7Ro49hRSHJNdheA9rBPusSh07wmbJgWDagJ8x/dRSvpXqseP3zU8WZdxoO9cdQHMe8pA/wiMtp7MKE9hKJSc9f9EjmKLwxhdkKcSPgpkKCAjY55UPtbguUXppwXgFJGbHIXxWjbNSlyAN7sT2qjWJI9NGa3StTyC0xjboAGmC68MfZw55eiFaDqObyPiR8lFmMG110Uifb9Y0/dPvUd0LpDXJo8Vll8ma4fFFftmXdEAhszPnHQDeVBlLCbABAxLjVxOp+Stv0cNrTtKHTbFg4+zsjPaivzMvRO2DEuRzBOT2lzeY873hSY0DVQ4MuTNsc3/jYT+LD3ArN7M0bTTQel5ZzIhpzoiLYgcNxTt3rDiF0wWuzWyicrlfJ7s9lGn2vgEk7JwqAjj8AkuqHijknWpkwhNx2GmSSSehGSdMp20UrMu6sGFUnUuYAPzVKrB2OmwK3AT7bMz/cupLLsr7Z1/IklVIYj7ITXRikHEEEdeFp/cjEjs9MACsIjeL8P4OSST7Mfsn5EvwNSlkxR6H5m/NEmyDyMW+I+aSSaxITzSYzEkImRbUc2/NCbQsKM6t1mIyN5mPA4pJI7SF3pFqtWVc4NIFTShxCDx7MiHJvi35pJKpY02TDI4oGx7GjHJn5mfNRIlgxz/x/mZ+pdSUdmJr8iX4R/wCXZiv2R/HD/Ul/LkxX7L80P9S6kjsRD5EvpHXbMRTnBr/cz9SY/k+L/RI5PZ+pJJHYiNdTNHobGxDnCcf/ANG/qXtuykRvmwR+KH+pJJLsRD5Mzw/ZyY0hfnh/qXn+XZn+kfxw/wBSSSfZiT8iX0jp2cmafZfnh/qSh7NzGsL88P8AUkkqWFIl55MsmydkRIUQl7KdXe01PYVbKLiS3gqVHNN6nZCnoDnObQYa4jekZc0pT3JJLKUE22awm0kjw6WdTLxCgxLOedPEfNJJS8SZqs0kQ5uzIhoA3Dm35piz7Hitc8llC4gDrNyHbzXUlHYjdl9+VUGujeXjqmlM6t+akvlju8QuJK1jRk8rHpaEQDhTHfwCSSS1UUkZOVs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877817" y="2258715"/>
            <a:ext cx="6610350" cy="3347630"/>
            <a:chOff x="371474" y="2046695"/>
            <a:chExt cx="6610350" cy="3347630"/>
          </a:xfrm>
        </p:grpSpPr>
        <p:pic>
          <p:nvPicPr>
            <p:cNvPr id="14" name="Picture 6" descr="http://www.cstone.net/~twa/xray.gi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-16751"/>
            <a:stretch/>
          </p:blipFill>
          <p:spPr bwMode="auto">
            <a:xfrm>
              <a:off x="3498345" y="2070677"/>
              <a:ext cx="741037" cy="439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41" y="2453297"/>
              <a:ext cx="5484883" cy="294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4" descr="https://encrypted-tbn3.gstatic.com/images?q=tbn:ANd9GcQHDTl8n4Eifni0HBXkT761GsSAh_oYraofP_9cax3xlpdcg5pk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421" y="2472720"/>
              <a:ext cx="535781" cy="5357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8" descr="https://encrypted-tbn0.gstatic.com/images?q=tbn:ANd9GcRBRJ7d4vL4Y1hbWK6O98m0h_4Hh1b-1riwu37zae8Q15jpnb0V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6688" y="2046695"/>
              <a:ext cx="595694" cy="403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http://www.cstone.net/~twa/xray.gi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-16751"/>
            <a:stretch/>
          </p:blipFill>
          <p:spPr bwMode="auto">
            <a:xfrm>
              <a:off x="6022470" y="2075270"/>
              <a:ext cx="741037" cy="439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://www.ivstatic.com/files/et/imagecache/636/files/slides/SW-record-keeping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1"/>
            <a:stretch/>
          </p:blipFill>
          <p:spPr bwMode="auto">
            <a:xfrm>
              <a:off x="371474" y="3207106"/>
              <a:ext cx="917762" cy="716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" name="Picture 2" descr="https://encrypted-tbn3.gstatic.com/images?q=tbn:ANd9GcS__dJmvWNl9WxfLEgo4tIaNjQga2BoTpM9mgmzSniNAUxe6BAGU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846" y="4081443"/>
            <a:ext cx="1092281" cy="84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s://encrypted-tbn3.gstatic.com/images?q=tbn:ANd9GcS__dJmvWNl9WxfLEgo4tIaNjQga2BoTpM9mgmzSniNAUxe6BAGU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467" y="4614592"/>
            <a:ext cx="1277258" cy="99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encrypted-tbn3.gstatic.com/images?q=tbn:ANd9GcS__dJmvWNl9WxfLEgo4tIaNjQga2BoTpM9mgmzSniNAUxe6BAGU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547" y="4126368"/>
            <a:ext cx="1111910" cy="863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245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Audit – Why care?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modern accounting systems are IT-based</a:t>
            </a:r>
          </a:p>
          <a:p>
            <a:r>
              <a:rPr lang="en-US" dirty="0" smtClean="0"/>
              <a:t>IT systems are the backbone of the business</a:t>
            </a:r>
          </a:p>
          <a:p>
            <a:pPr marL="0" indent="0">
              <a:buNone/>
            </a:pPr>
            <a:r>
              <a:rPr lang="en-US" i="1" dirty="0" smtClean="0"/>
              <a:t>Want to ensure IT systems do what they’re supposed to.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0437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Impact of Computers on SOD?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None/>
            </a:pPr>
            <a:r>
              <a:rPr lang="en-US" smtClean="0"/>
              <a:t>How do we enforce SoD in a computerized environment?</a:t>
            </a:r>
          </a:p>
        </p:txBody>
      </p:sp>
    </p:spTree>
    <p:extLst>
      <p:ext uri="{BB962C8B-B14F-4D97-AF65-F5344CB8AC3E}">
        <p14:creationId xmlns:p14="http://schemas.microsoft.com/office/powerpoint/2010/main" val="223157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dirty="0" smtClean="0"/>
              <a:t>Enforce SOD via Access Control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799" y="1981200"/>
            <a:ext cx="8223069" cy="4114800"/>
          </a:xfrm>
        </p:spPr>
        <p:txBody>
          <a:bodyPr/>
          <a:lstStyle/>
          <a:p>
            <a:pPr marL="660400" indent="-660400">
              <a:buFont typeface="Wingdings" pitchFamily="2" charset="2"/>
              <a:buNone/>
            </a:pPr>
            <a:r>
              <a:rPr lang="en-US" dirty="0" smtClean="0"/>
              <a:t>Use computer to enforce SOD</a:t>
            </a:r>
          </a:p>
          <a:p>
            <a:pPr marL="660400" indent="-660400">
              <a:buFont typeface="Wingdings" pitchFamily="2" charset="2"/>
              <a:buNone/>
            </a:pPr>
            <a:r>
              <a:rPr lang="en-US" dirty="0" smtClean="0"/>
              <a:t>A. Unique User IDs with limited access</a:t>
            </a:r>
            <a:br>
              <a:rPr lang="en-US" dirty="0" smtClean="0"/>
            </a:br>
            <a:r>
              <a:rPr lang="en-US" dirty="0" smtClean="0"/>
              <a:t>- manage ID creation, </a:t>
            </a:r>
            <a:r>
              <a:rPr lang="en-US" dirty="0" err="1" smtClean="0"/>
              <a:t>maint’ce</a:t>
            </a:r>
            <a:r>
              <a:rPr lang="en-US" dirty="0" smtClean="0"/>
              <a:t>, removal</a:t>
            </a:r>
            <a:br>
              <a:rPr lang="en-US" dirty="0" smtClean="0"/>
            </a:br>
            <a:r>
              <a:rPr lang="en-US" dirty="0" smtClean="0"/>
              <a:t>+</a:t>
            </a:r>
          </a:p>
          <a:p>
            <a:pPr marL="660400" indent="-660400">
              <a:buFont typeface="Wingdings" pitchFamily="2" charset="2"/>
              <a:buNone/>
            </a:pPr>
            <a:r>
              <a:rPr lang="en-US" dirty="0" smtClean="0"/>
              <a:t>B. Authentication</a:t>
            </a:r>
          </a:p>
          <a:p>
            <a:pPr marL="660400" indent="-660400">
              <a:buFont typeface="Monotype Sorts"/>
              <a:buAutoNum type="romanLcPeriod"/>
            </a:pPr>
            <a:r>
              <a:rPr lang="en-US" dirty="0" smtClean="0"/>
              <a:t>Passwords (what you know)</a:t>
            </a:r>
          </a:p>
          <a:p>
            <a:pPr marL="660400" indent="-660400">
              <a:buFont typeface="Monotype Sorts"/>
              <a:buAutoNum type="romanLcPeriod"/>
            </a:pPr>
            <a:r>
              <a:rPr lang="en-US" dirty="0" smtClean="0"/>
              <a:t>Tokens/cards (what you have)</a:t>
            </a:r>
          </a:p>
          <a:p>
            <a:pPr marL="660400" indent="-660400">
              <a:buFont typeface="Monotype Sorts"/>
              <a:buAutoNum type="romanLcPeriod"/>
            </a:pPr>
            <a:r>
              <a:rPr lang="en-US" dirty="0" smtClean="0"/>
              <a:t>Biometrics (who you are)</a:t>
            </a:r>
          </a:p>
        </p:txBody>
      </p:sp>
    </p:spTree>
    <p:extLst>
      <p:ext uri="{BB962C8B-B14F-4D97-AF65-F5344CB8AC3E}">
        <p14:creationId xmlns:p14="http://schemas.microsoft.com/office/powerpoint/2010/main" val="245965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Password Considerations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" y="1750423"/>
            <a:ext cx="8112034" cy="479406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System Passwords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Length, complexity, history, lockout, expiration, reset procedures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u="sng" dirty="0" smtClean="0"/>
              <a:t>Better practice configuration</a:t>
            </a:r>
            <a:r>
              <a:rPr lang="en-US" sz="2400" dirty="0" smtClean="0"/>
              <a:t>: Length {8 characters}, complexity {upper case, lower case, number, special character </a:t>
            </a:r>
            <a:r>
              <a:rPr lang="en-US" sz="2400" dirty="0" smtClean="0">
                <a:sym typeface="Wingdings" pitchFamily="2" charset="2"/>
              </a:rPr>
              <a:t> usually choose 3 of the 4</a:t>
            </a:r>
            <a:r>
              <a:rPr lang="en-US" sz="2400" dirty="0" smtClean="0"/>
              <a:t>}, history {cannot reuse the last 4 passwords}, expiration {must change every 90 days}, reset procedures {must be unlocked by administrator, must verify identity through secret question}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Types of User Accounts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Privileged (administrator, super-user) vs. normal users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Non-interactive accounts (i.e., system accounts)</a:t>
            </a:r>
          </a:p>
        </p:txBody>
      </p:sp>
    </p:spTree>
    <p:extLst>
      <p:ext uri="{BB962C8B-B14F-4D97-AF65-F5344CB8AC3E}">
        <p14:creationId xmlns:p14="http://schemas.microsoft.com/office/powerpoint/2010/main" val="327059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Controls Summary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1741488"/>
            <a:ext cx="8607425" cy="5045075"/>
          </a:xfrm>
        </p:spPr>
        <p:txBody>
          <a:bodyPr/>
          <a:lstStyle/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200" b="1" dirty="0" smtClean="0"/>
              <a:t>	General Controls: </a:t>
            </a:r>
            <a:r>
              <a:rPr lang="en-US" sz="2200" dirty="0" smtClean="0"/>
              <a:t>Controls affecting &gt;1 application  </a:t>
            </a:r>
            <a:endParaRPr lang="en-US" sz="2200" i="1" dirty="0" smtClean="0"/>
          </a:p>
          <a:p>
            <a:pPr marL="933450" lvl="1" indent="-4762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  <a:defRPr/>
            </a:pPr>
            <a:r>
              <a:rPr lang="en-US" sz="2000" dirty="0" smtClean="0"/>
              <a:t>Restrict access to data, production, development and test program libraries based on User IDs &amp; Authentication (usually PWs)  - </a:t>
            </a:r>
            <a:r>
              <a:rPr lang="en-US" sz="2000" i="1" dirty="0" smtClean="0"/>
              <a:t>Access control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Watch out for 'super-user IDs'!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Examine password 'strength' – i.e. length, change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Also limit access to any file containing passwords</a:t>
            </a:r>
          </a:p>
          <a:p>
            <a:pPr marL="933450" lvl="1" indent="-4762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  <a:defRPr/>
            </a:pPr>
            <a:r>
              <a:rPr lang="en-US" sz="2000" dirty="0" smtClean="0"/>
              <a:t>Independent review of changes to programs </a:t>
            </a:r>
            <a:br>
              <a:rPr lang="en-US" sz="2000" dirty="0" smtClean="0"/>
            </a:br>
            <a:r>
              <a:rPr lang="en-US" sz="2000" i="1" dirty="0" smtClean="0"/>
              <a:t>- Program Change controls</a:t>
            </a:r>
          </a:p>
          <a:p>
            <a:pPr marL="1333500" lvl="2" indent="-419100" eaLnBrk="1" hangingPunct="1">
              <a:lnSpc>
                <a:spcPct val="90000"/>
              </a:lnSpc>
              <a:buClr>
                <a:schemeClr val="tx1"/>
              </a:buClr>
              <a:buSzPct val="70000"/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Applications</a:t>
            </a:r>
          </a:p>
          <a:p>
            <a:pPr marL="1333500" lvl="2" indent="-419100" eaLnBrk="1" hangingPunct="1">
              <a:lnSpc>
                <a:spcPct val="90000"/>
              </a:lnSpc>
              <a:buClr>
                <a:schemeClr val="tx1"/>
              </a:buClr>
              <a:buSzPct val="70000"/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Operating Systems</a:t>
            </a:r>
          </a:p>
          <a:p>
            <a:pPr marL="933450" lvl="1" indent="-4762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  <a:defRPr/>
            </a:pPr>
            <a:r>
              <a:rPr lang="en-US" sz="2000" dirty="0" smtClean="0"/>
              <a:t> Data Center Operation controls</a:t>
            </a:r>
          </a:p>
          <a:p>
            <a:pPr marL="1333500" lvl="2" indent="-47625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lphaLcPeriod"/>
              <a:defRPr/>
            </a:pPr>
            <a:r>
              <a:rPr lang="en-US" sz="1800" dirty="0" smtClean="0"/>
              <a:t>Only authorized programs are actually run in 'production’. i.e. operators can't program or use programs of their own, or change data being processed</a:t>
            </a:r>
          </a:p>
          <a:p>
            <a:pPr marL="1333500" lvl="2" indent="-47625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lphaLcPeriod"/>
              <a:defRPr/>
            </a:pPr>
            <a:r>
              <a:rPr lang="en-US" sz="1800" dirty="0" smtClean="0"/>
              <a:t>Reports/output are distributed as they are supposed to be</a:t>
            </a:r>
          </a:p>
          <a:p>
            <a:pPr marL="1333500" lvl="2" indent="-47625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lphaLcPeriod"/>
              <a:defRPr/>
            </a:pPr>
            <a:r>
              <a:rPr lang="en-US" sz="1800" dirty="0" smtClean="0"/>
              <a:t>Backups made, disaster recovery plan in place</a:t>
            </a:r>
          </a:p>
          <a:p>
            <a:pPr marL="933450" lvl="1" indent="-4762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dirty="0" smtClean="0"/>
              <a:t>	</a:t>
            </a:r>
            <a:endParaRPr lang="en-US" sz="2000" i="1" dirty="0" smtClean="0"/>
          </a:p>
        </p:txBody>
      </p:sp>
      <p:sp>
        <p:nvSpPr>
          <p:cNvPr id="2" name="Rectangle 1"/>
          <p:cNvSpPr/>
          <p:nvPr/>
        </p:nvSpPr>
        <p:spPr bwMode="auto">
          <a:xfrm>
            <a:off x="762000" y="2090650"/>
            <a:ext cx="8229600" cy="1795549"/>
          </a:xfrm>
          <a:prstGeom prst="rect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96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Impact of Computers on SOD?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None/>
            </a:pPr>
            <a:r>
              <a:rPr lang="en-US" dirty="0" smtClean="0"/>
              <a:t>What if the computer rather than a person does a function (e.g. cash receipts is done by customer electronic payment on web site; POS register calculates totals)?</a:t>
            </a:r>
          </a:p>
        </p:txBody>
      </p:sp>
    </p:spTree>
    <p:extLst>
      <p:ext uri="{BB962C8B-B14F-4D97-AF65-F5344CB8AC3E}">
        <p14:creationId xmlns:p14="http://schemas.microsoft.com/office/powerpoint/2010/main" val="4185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Impact of Computers on SOD?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3938" y="1854200"/>
            <a:ext cx="8120062" cy="4876800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Any new issues?</a:t>
            </a:r>
          </a:p>
          <a:p>
            <a:pPr marL="0" indent="0">
              <a:lnSpc>
                <a:spcPct val="90000"/>
              </a:lnSpc>
            </a:pPr>
            <a:r>
              <a:rPr lang="en-US" sz="2500" dirty="0" smtClean="0"/>
              <a:t>What if the computer does a function? (e.g. POS register calculates totals)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sz="2500" i="1" dirty="0" smtClean="0"/>
              <a:t>Computer isn't motivated to steal </a:t>
            </a:r>
            <a:r>
              <a:rPr lang="en-US" sz="2500" dirty="0" smtClean="0"/>
              <a:t>BUT </a:t>
            </a:r>
            <a:r>
              <a:rPr lang="en-US" sz="2500" i="1" dirty="0" smtClean="0"/>
              <a:t>the person behind the computer might be.</a:t>
            </a:r>
            <a:endParaRPr lang="en-US" sz="2500" dirty="0" smtClean="0"/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sz="2500" u="sng" dirty="0" smtClean="0"/>
              <a:t>Programming errors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sz="2500" dirty="0" smtClean="0"/>
              <a:t>Computer can miscalculate amount owed because people wrote software. </a:t>
            </a:r>
            <a:br>
              <a:rPr lang="en-US" sz="2500" dirty="0" smtClean="0"/>
            </a:br>
            <a:r>
              <a:rPr lang="en-US" sz="2500" dirty="0" smtClean="0"/>
              <a:t>Compromises 'Custody‘, ‘Recording’ roles if the person involved doesn't think about $/asset flows (just relies on number system gives).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sz="2500" i="1" dirty="0" smtClean="0"/>
              <a:t>Solution</a:t>
            </a:r>
            <a:r>
              <a:rPr lang="en-US" sz="2500" dirty="0" smtClean="0"/>
              <a:t>: </a:t>
            </a:r>
            <a:r>
              <a:rPr lang="en-US" sz="2500" u="sng" dirty="0" smtClean="0"/>
              <a:t>Program Change Control</a:t>
            </a:r>
            <a:r>
              <a:rPr lang="en-US" sz="2500" dirty="0" smtClean="0"/>
              <a:t/>
            </a:r>
            <a:br>
              <a:rPr lang="en-US" sz="2500" dirty="0" smtClean="0"/>
            </a:b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330204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8120063" cy="1143000"/>
          </a:xfrm>
        </p:spPr>
        <p:txBody>
          <a:bodyPr/>
          <a:lstStyle/>
          <a:p>
            <a:r>
              <a:rPr lang="en-US" b="1" smtClean="0"/>
              <a:t>The only overpaid teacher (9/27/02)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16075"/>
            <a:ext cx="7918450" cy="51149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dirty="0" smtClean="0"/>
              <a:t>DETROIT, Michigan (AP) --A Detroit public school teacher's pay was enough to make Bill Gates or Donald Trump envious.</a:t>
            </a: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Thanks to a computer glitch, the teacher was paid $7.9 million before taxes for 18 minutes of work. The teacher, who wasn't identified, received $4,015,624.80 after taxes.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Someone alerted the school district earlier this month, and the money was returned after six days, chief financial officer Ken Forrest said in Thursday's Detroit News.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The error occurred when a clerk entered an employee number in the hourly wage field for the teacher's wage adjustment check. The district's payroll software didn't catch the mistake.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"One of the things that came with (the software) is a fail-safe that prevents that. It doesn't work," Forrest said.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The district has since installed a program to flag any paycheck exceeding $10,000, he said.</a:t>
            </a:r>
          </a:p>
        </p:txBody>
      </p:sp>
    </p:spTree>
    <p:extLst>
      <p:ext uri="{BB962C8B-B14F-4D97-AF65-F5344CB8AC3E}">
        <p14:creationId xmlns:p14="http://schemas.microsoft.com/office/powerpoint/2010/main" val="166694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762000" y="301625"/>
            <a:ext cx="7921625" cy="1143000"/>
          </a:xfrm>
        </p:spPr>
        <p:txBody>
          <a:bodyPr/>
          <a:lstStyle/>
          <a:p>
            <a:r>
              <a:rPr lang="en-US" dirty="0" smtClean="0"/>
              <a:t>IT programming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924800" cy="4265613"/>
          </a:xfrm>
        </p:spPr>
        <p:txBody>
          <a:bodyPr/>
          <a:lstStyle/>
          <a:p>
            <a:r>
              <a:rPr lang="en-US" b="1" dirty="0" smtClean="0"/>
              <a:t>Source code </a:t>
            </a:r>
            <a:r>
              <a:rPr lang="en-US" dirty="0" smtClean="0"/>
              <a:t>– any collection of statements written in a human-readable computer programming language. Users don’t see it.</a:t>
            </a:r>
          </a:p>
          <a:p>
            <a:r>
              <a:rPr lang="en-US" b="1" dirty="0" smtClean="0"/>
              <a:t>Object code – </a:t>
            </a:r>
            <a:r>
              <a:rPr lang="en-US" dirty="0" smtClean="0"/>
              <a:t>the code that a compiler or assembler generates from source code that is usually written in machine (computer) readable form – normally binary. Users buy on a CD.</a:t>
            </a:r>
          </a:p>
        </p:txBody>
      </p:sp>
    </p:spTree>
    <p:extLst>
      <p:ext uri="{BB962C8B-B14F-4D97-AF65-F5344CB8AC3E}">
        <p14:creationId xmlns:p14="http://schemas.microsoft.com/office/powerpoint/2010/main" val="382668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9375"/>
          </a:xfrm>
        </p:spPr>
        <p:txBody>
          <a:bodyPr/>
          <a:lstStyle/>
          <a:p>
            <a:pPr algn="ctr"/>
            <a:r>
              <a:rPr lang="en-US" dirty="0" smtClean="0"/>
              <a:t>‘Buy &amp; Customize’ or ‘Write in-house’ - Traditional PCC model</a:t>
            </a: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2271713" y="5216525"/>
            <a:ext cx="1423987" cy="9965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x="1000" sy="1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latin typeface="Arial" charset="0"/>
                <a:cs typeface="+mn-cs"/>
              </a:rPr>
              <a:t>Copy of </a:t>
            </a:r>
          </a:p>
          <a:p>
            <a:pPr algn="ctr" eaLnBrk="0" hangingPunct="0">
              <a:defRPr/>
            </a:pPr>
            <a:r>
              <a:rPr lang="en-US" sz="1400" dirty="0">
                <a:latin typeface="Arial" charset="0"/>
                <a:cs typeface="+mn-cs"/>
              </a:rPr>
              <a:t>Production</a:t>
            </a:r>
          </a:p>
          <a:p>
            <a:pPr algn="ctr" eaLnBrk="0" hangingPunct="0">
              <a:defRPr/>
            </a:pPr>
            <a:r>
              <a:rPr lang="en-US" sz="1400" dirty="0" smtClean="0">
                <a:latin typeface="Arial" charset="0"/>
                <a:cs typeface="+mn-cs"/>
              </a:rPr>
              <a:t>+ created</a:t>
            </a:r>
            <a:endParaRPr lang="en-US" sz="1400" dirty="0">
              <a:latin typeface="Arial" charset="0"/>
              <a:cs typeface="+mn-cs"/>
            </a:endParaRPr>
          </a:p>
          <a:p>
            <a:pPr algn="ctr" eaLnBrk="0" hangingPunct="0">
              <a:defRPr/>
            </a:pPr>
            <a:r>
              <a:rPr lang="en-US" sz="1400" dirty="0">
                <a:latin typeface="Arial" charset="0"/>
                <a:cs typeface="+mn-cs"/>
              </a:rPr>
              <a:t>data</a:t>
            </a: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4430713" y="5216525"/>
            <a:ext cx="1423987" cy="9965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x="1000" sy="1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latin typeface="Arial" charset="0"/>
                <a:cs typeface="+mn-cs"/>
              </a:rPr>
              <a:t>Copy of </a:t>
            </a:r>
          </a:p>
          <a:p>
            <a:pPr algn="ctr" eaLnBrk="0" hangingPunct="0">
              <a:defRPr/>
            </a:pPr>
            <a:r>
              <a:rPr lang="en-US" sz="1400" dirty="0">
                <a:latin typeface="Arial" charset="0"/>
                <a:cs typeface="+mn-cs"/>
              </a:rPr>
              <a:t>Production</a:t>
            </a:r>
          </a:p>
          <a:p>
            <a:pPr algn="ctr" eaLnBrk="0" hangingPunct="0">
              <a:defRPr/>
            </a:pPr>
            <a:r>
              <a:rPr lang="en-US" sz="1400" dirty="0" smtClean="0">
                <a:latin typeface="Arial" charset="0"/>
                <a:cs typeface="+mn-cs"/>
              </a:rPr>
              <a:t>+ created</a:t>
            </a:r>
            <a:endParaRPr lang="en-US" sz="1400" dirty="0">
              <a:latin typeface="Arial" charset="0"/>
              <a:cs typeface="+mn-cs"/>
            </a:endParaRPr>
          </a:p>
          <a:p>
            <a:pPr algn="ctr" eaLnBrk="0" hangingPunct="0">
              <a:defRPr/>
            </a:pPr>
            <a:r>
              <a:rPr lang="en-US" sz="1400" dirty="0">
                <a:latin typeface="Arial" charset="0"/>
                <a:cs typeface="+mn-cs"/>
              </a:rPr>
              <a:t>data</a:t>
            </a:r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496888" y="5522913"/>
            <a:ext cx="679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b="1">
                <a:latin typeface="Arial" pitchFamily="34" charset="0"/>
              </a:rPr>
              <a:t>Data</a:t>
            </a:r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2271713" y="2159000"/>
            <a:ext cx="1423987" cy="1144588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1"/>
              </a:solidFill>
              <a:cs typeface="+mn-cs"/>
            </a:endParaRPr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4443413" y="2146300"/>
            <a:ext cx="1423987" cy="1144588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1"/>
              </a:solidFill>
              <a:cs typeface="+mn-cs"/>
            </a:endParaRPr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6659563" y="2125663"/>
            <a:ext cx="1423987" cy="1144587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1"/>
              </a:solidFill>
              <a:cs typeface="+mn-cs"/>
            </a:endParaRPr>
          </a:p>
        </p:txBody>
      </p:sp>
      <p:sp>
        <p:nvSpPr>
          <p:cNvPr id="89099" name="Line 11"/>
          <p:cNvSpPr>
            <a:spLocks noChangeShapeType="1"/>
          </p:cNvSpPr>
          <p:nvPr/>
        </p:nvSpPr>
        <p:spPr bwMode="auto">
          <a:xfrm>
            <a:off x="3767138" y="2719388"/>
            <a:ext cx="6540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sz="1800">
              <a:cs typeface="+mn-cs"/>
            </a:endParaRPr>
          </a:p>
        </p:txBody>
      </p:sp>
      <p:sp>
        <p:nvSpPr>
          <p:cNvPr id="89100" name="Line 12"/>
          <p:cNvSpPr>
            <a:spLocks noChangeShapeType="1"/>
          </p:cNvSpPr>
          <p:nvPr/>
        </p:nvSpPr>
        <p:spPr bwMode="auto">
          <a:xfrm>
            <a:off x="5926138" y="2713038"/>
            <a:ext cx="6540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sz="1800">
              <a:cs typeface="+mn-cs"/>
            </a:endParaRPr>
          </a:p>
        </p:txBody>
      </p:sp>
      <p:sp>
        <p:nvSpPr>
          <p:cNvPr id="12299" name="Rectangle 13"/>
          <p:cNvSpPr>
            <a:spLocks noChangeArrowheads="1"/>
          </p:cNvSpPr>
          <p:nvPr/>
        </p:nvSpPr>
        <p:spPr bwMode="auto">
          <a:xfrm>
            <a:off x="6692900" y="2543175"/>
            <a:ext cx="1287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1800">
                <a:latin typeface="Arial" pitchFamily="34" charset="0"/>
              </a:rPr>
              <a:t>Production</a:t>
            </a:r>
          </a:p>
        </p:txBody>
      </p:sp>
      <p:sp>
        <p:nvSpPr>
          <p:cNvPr id="12300" name="Rectangle 14"/>
          <p:cNvSpPr>
            <a:spLocks noChangeArrowheads="1"/>
          </p:cNvSpPr>
          <p:nvPr/>
        </p:nvSpPr>
        <p:spPr bwMode="auto">
          <a:xfrm>
            <a:off x="4800600" y="2563813"/>
            <a:ext cx="628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Arial" pitchFamily="34" charset="0"/>
              </a:rPr>
              <a:t>Test</a:t>
            </a:r>
          </a:p>
        </p:txBody>
      </p:sp>
      <p:sp>
        <p:nvSpPr>
          <p:cNvPr id="12301" name="Rectangle 15"/>
          <p:cNvSpPr>
            <a:spLocks noChangeArrowheads="1"/>
          </p:cNvSpPr>
          <p:nvPr/>
        </p:nvSpPr>
        <p:spPr bwMode="auto">
          <a:xfrm>
            <a:off x="2209800" y="2557463"/>
            <a:ext cx="1530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dirty="0">
                <a:latin typeface="Arial" pitchFamily="34" charset="0"/>
              </a:rPr>
              <a:t>Development</a:t>
            </a:r>
          </a:p>
        </p:txBody>
      </p:sp>
      <p:sp>
        <p:nvSpPr>
          <p:cNvPr id="89104" name="Rectangle 16"/>
          <p:cNvSpPr>
            <a:spLocks noChangeArrowheads="1"/>
          </p:cNvSpPr>
          <p:nvPr/>
        </p:nvSpPr>
        <p:spPr bwMode="auto">
          <a:xfrm>
            <a:off x="2278063" y="3703638"/>
            <a:ext cx="1423987" cy="1146175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1"/>
              </a:solidFill>
              <a:cs typeface="+mn-cs"/>
            </a:endParaRPr>
          </a:p>
        </p:txBody>
      </p:sp>
      <p:sp>
        <p:nvSpPr>
          <p:cNvPr id="89105" name="Rectangle 17"/>
          <p:cNvSpPr>
            <a:spLocks noChangeArrowheads="1"/>
          </p:cNvSpPr>
          <p:nvPr/>
        </p:nvSpPr>
        <p:spPr bwMode="auto">
          <a:xfrm>
            <a:off x="4449763" y="3690938"/>
            <a:ext cx="1423987" cy="1146175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1"/>
              </a:solidFill>
              <a:cs typeface="+mn-cs"/>
            </a:endParaRPr>
          </a:p>
        </p:txBody>
      </p:sp>
      <p:sp>
        <p:nvSpPr>
          <p:cNvPr id="89106" name="Rectangle 18"/>
          <p:cNvSpPr>
            <a:spLocks noChangeArrowheads="1"/>
          </p:cNvSpPr>
          <p:nvPr/>
        </p:nvSpPr>
        <p:spPr bwMode="auto">
          <a:xfrm>
            <a:off x="6665913" y="3670300"/>
            <a:ext cx="1423987" cy="1146175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1"/>
              </a:solidFill>
              <a:cs typeface="+mn-cs"/>
            </a:endParaRPr>
          </a:p>
        </p:txBody>
      </p:sp>
      <p:sp>
        <p:nvSpPr>
          <p:cNvPr id="12305" name="Rectangle 20"/>
          <p:cNvSpPr>
            <a:spLocks noChangeArrowheads="1"/>
          </p:cNvSpPr>
          <p:nvPr/>
        </p:nvSpPr>
        <p:spPr bwMode="auto">
          <a:xfrm>
            <a:off x="6711950" y="4092575"/>
            <a:ext cx="1276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Arial" pitchFamily="34" charset="0"/>
              </a:rPr>
              <a:t>Production</a:t>
            </a:r>
          </a:p>
        </p:txBody>
      </p:sp>
      <p:sp>
        <p:nvSpPr>
          <p:cNvPr id="12306" name="Rectangle 21"/>
          <p:cNvSpPr>
            <a:spLocks noChangeArrowheads="1"/>
          </p:cNvSpPr>
          <p:nvPr/>
        </p:nvSpPr>
        <p:spPr bwMode="auto">
          <a:xfrm>
            <a:off x="4806950" y="4106863"/>
            <a:ext cx="628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Arial" pitchFamily="34" charset="0"/>
              </a:rPr>
              <a:t>Test</a:t>
            </a:r>
          </a:p>
        </p:txBody>
      </p:sp>
      <p:sp>
        <p:nvSpPr>
          <p:cNvPr id="12307" name="Rectangle 22"/>
          <p:cNvSpPr>
            <a:spLocks noChangeArrowheads="1"/>
          </p:cNvSpPr>
          <p:nvPr/>
        </p:nvSpPr>
        <p:spPr bwMode="auto">
          <a:xfrm>
            <a:off x="2216150" y="4100513"/>
            <a:ext cx="1530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Arial" pitchFamily="34" charset="0"/>
              </a:rPr>
              <a:t>Development</a:t>
            </a:r>
          </a:p>
        </p:txBody>
      </p:sp>
      <p:sp>
        <p:nvSpPr>
          <p:cNvPr id="12308" name="Text Box 23"/>
          <p:cNvSpPr txBox="1">
            <a:spLocks noChangeArrowheads="1"/>
          </p:cNvSpPr>
          <p:nvPr/>
        </p:nvSpPr>
        <p:spPr bwMode="auto">
          <a:xfrm>
            <a:off x="622300" y="2530475"/>
            <a:ext cx="16241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2000" dirty="0">
                <a:latin typeface="Arial" pitchFamily="34" charset="0"/>
              </a:rPr>
              <a:t>Source code</a:t>
            </a:r>
          </a:p>
        </p:txBody>
      </p:sp>
      <p:sp>
        <p:nvSpPr>
          <p:cNvPr id="12309" name="Text Box 24"/>
          <p:cNvSpPr txBox="1">
            <a:spLocks noChangeArrowheads="1"/>
          </p:cNvSpPr>
          <p:nvPr/>
        </p:nvSpPr>
        <p:spPr bwMode="auto">
          <a:xfrm>
            <a:off x="612775" y="4044950"/>
            <a:ext cx="15520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2000">
                <a:latin typeface="Arial" pitchFamily="34" charset="0"/>
              </a:rPr>
              <a:t>Object code</a:t>
            </a:r>
          </a:p>
        </p:txBody>
      </p:sp>
      <p:sp>
        <p:nvSpPr>
          <p:cNvPr id="89113" name="Line 25"/>
          <p:cNvSpPr>
            <a:spLocks noChangeShapeType="1"/>
          </p:cNvSpPr>
          <p:nvPr/>
        </p:nvSpPr>
        <p:spPr bwMode="auto">
          <a:xfrm>
            <a:off x="5181600" y="3365500"/>
            <a:ext cx="0" cy="3111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sz="1800">
              <a:cs typeface="+mn-cs"/>
            </a:endParaRPr>
          </a:p>
        </p:txBody>
      </p:sp>
      <p:sp>
        <p:nvSpPr>
          <p:cNvPr id="89114" name="Line 26"/>
          <p:cNvSpPr>
            <a:spLocks noChangeShapeType="1"/>
          </p:cNvSpPr>
          <p:nvPr/>
        </p:nvSpPr>
        <p:spPr bwMode="auto">
          <a:xfrm>
            <a:off x="2971800" y="3365500"/>
            <a:ext cx="0" cy="3111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sz="1800">
              <a:cs typeface="+mn-cs"/>
            </a:endParaRPr>
          </a:p>
        </p:txBody>
      </p:sp>
      <p:sp>
        <p:nvSpPr>
          <p:cNvPr id="12312" name="Text Box 30"/>
          <p:cNvSpPr txBox="1">
            <a:spLocks noChangeArrowheads="1"/>
          </p:cNvSpPr>
          <p:nvPr/>
        </p:nvSpPr>
        <p:spPr bwMode="auto">
          <a:xfrm>
            <a:off x="7086600" y="29956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endParaRPr lang="en-US" sz="1800">
              <a:latin typeface="Arial" pitchFamily="34" charset="0"/>
            </a:endParaRPr>
          </a:p>
        </p:txBody>
      </p:sp>
      <p:sp>
        <p:nvSpPr>
          <p:cNvPr id="89119" name="Line 31"/>
          <p:cNvSpPr>
            <a:spLocks noChangeShapeType="1"/>
          </p:cNvSpPr>
          <p:nvPr/>
        </p:nvSpPr>
        <p:spPr bwMode="auto">
          <a:xfrm>
            <a:off x="7315200" y="3303588"/>
            <a:ext cx="0" cy="3111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sz="1800">
              <a:cs typeface="+mn-cs"/>
            </a:endParaRPr>
          </a:p>
        </p:txBody>
      </p:sp>
      <p:sp>
        <p:nvSpPr>
          <p:cNvPr id="89123" name="Rectangle 35"/>
          <p:cNvSpPr>
            <a:spLocks noChangeArrowheads="1"/>
          </p:cNvSpPr>
          <p:nvPr/>
        </p:nvSpPr>
        <p:spPr bwMode="auto">
          <a:xfrm>
            <a:off x="6653213" y="5256214"/>
            <a:ext cx="1423987" cy="95682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x="1000" sy="1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latin typeface="Arial" charset="0"/>
                <a:cs typeface="+mn-cs"/>
              </a:rPr>
              <a:t>Production</a:t>
            </a:r>
          </a:p>
          <a:p>
            <a:pPr algn="ctr" eaLnBrk="0" hangingPunct="0">
              <a:defRPr/>
            </a:pPr>
            <a:r>
              <a:rPr lang="en-US" sz="1400" dirty="0">
                <a:latin typeface="Arial" charset="0"/>
                <a:cs typeface="+mn-cs"/>
              </a:rPr>
              <a:t>Data</a:t>
            </a:r>
          </a:p>
        </p:txBody>
      </p:sp>
      <p:sp>
        <p:nvSpPr>
          <p:cNvPr id="12315" name="Text Box 36"/>
          <p:cNvSpPr txBox="1">
            <a:spLocks noChangeArrowheads="1"/>
          </p:cNvSpPr>
          <p:nvPr/>
        </p:nvSpPr>
        <p:spPr bwMode="auto">
          <a:xfrm>
            <a:off x="68263" y="3219450"/>
            <a:ext cx="1250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b="1">
                <a:latin typeface="Arial" pitchFamily="34" charset="0"/>
              </a:rPr>
              <a:t>Programs</a:t>
            </a:r>
          </a:p>
        </p:txBody>
      </p:sp>
      <p:sp>
        <p:nvSpPr>
          <p:cNvPr id="12316" name="Line 37"/>
          <p:cNvSpPr>
            <a:spLocks noChangeShapeType="1"/>
          </p:cNvSpPr>
          <p:nvPr/>
        </p:nvSpPr>
        <p:spPr bwMode="auto">
          <a:xfrm>
            <a:off x="436563" y="3513138"/>
            <a:ext cx="219075" cy="652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17" name="Line 38"/>
          <p:cNvSpPr>
            <a:spLocks noChangeShapeType="1"/>
          </p:cNvSpPr>
          <p:nvPr/>
        </p:nvSpPr>
        <p:spPr bwMode="auto">
          <a:xfrm flipV="1">
            <a:off x="436563" y="2728913"/>
            <a:ext cx="215900" cy="544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18" name="Line 39"/>
          <p:cNvSpPr>
            <a:spLocks noChangeShapeType="1"/>
          </p:cNvSpPr>
          <p:nvPr/>
        </p:nvSpPr>
        <p:spPr bwMode="auto">
          <a:xfrm>
            <a:off x="4013200" y="2055813"/>
            <a:ext cx="25401" cy="41572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2319" name="Line 40"/>
          <p:cNvSpPr>
            <a:spLocks noChangeShapeType="1"/>
          </p:cNvSpPr>
          <p:nvPr/>
        </p:nvSpPr>
        <p:spPr bwMode="auto">
          <a:xfrm flipH="1">
            <a:off x="6113463" y="2055813"/>
            <a:ext cx="17462" cy="4157226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2320" name="Rectangle 15"/>
          <p:cNvSpPr>
            <a:spLocks noChangeArrowheads="1"/>
          </p:cNvSpPr>
          <p:nvPr/>
        </p:nvSpPr>
        <p:spPr bwMode="auto">
          <a:xfrm>
            <a:off x="2035175" y="1606550"/>
            <a:ext cx="1530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latin typeface="Arial" pitchFamily="34" charset="0"/>
              </a:rPr>
              <a:t>Development</a:t>
            </a:r>
          </a:p>
        </p:txBody>
      </p:sp>
      <p:sp>
        <p:nvSpPr>
          <p:cNvPr id="12321" name="Rectangle 15"/>
          <p:cNvSpPr>
            <a:spLocks noChangeArrowheads="1"/>
          </p:cNvSpPr>
          <p:nvPr/>
        </p:nvSpPr>
        <p:spPr bwMode="auto">
          <a:xfrm>
            <a:off x="4809744" y="1612900"/>
            <a:ext cx="748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>
                <a:latin typeface="Arial" pitchFamily="34" charset="0"/>
              </a:rPr>
              <a:t>Test</a:t>
            </a:r>
          </a:p>
        </p:txBody>
      </p:sp>
      <p:sp>
        <p:nvSpPr>
          <p:cNvPr id="12322" name="Rectangle 15"/>
          <p:cNvSpPr>
            <a:spLocks noChangeArrowheads="1"/>
          </p:cNvSpPr>
          <p:nvPr/>
        </p:nvSpPr>
        <p:spPr bwMode="auto">
          <a:xfrm>
            <a:off x="6589713" y="1606550"/>
            <a:ext cx="1287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latin typeface="Arial" pitchFamily="34" charset="0"/>
              </a:rPr>
              <a:t>Production</a:t>
            </a:r>
          </a:p>
        </p:txBody>
      </p:sp>
      <p:sp>
        <p:nvSpPr>
          <p:cNvPr id="12323" name="Text Box 36"/>
          <p:cNvSpPr txBox="1">
            <a:spLocks noChangeArrowheads="1"/>
          </p:cNvSpPr>
          <p:nvPr/>
        </p:nvSpPr>
        <p:spPr bwMode="auto">
          <a:xfrm>
            <a:off x="857845" y="1585251"/>
            <a:ext cx="966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b="1" dirty="0">
                <a:latin typeface="Arial" pitchFamily="34" charset="0"/>
              </a:rPr>
              <a:t>Library</a:t>
            </a:r>
          </a:p>
        </p:txBody>
      </p:sp>
      <p:sp>
        <p:nvSpPr>
          <p:cNvPr id="12324" name="Text Box 24"/>
          <p:cNvSpPr txBox="1">
            <a:spLocks noChangeArrowheads="1"/>
          </p:cNvSpPr>
          <p:nvPr/>
        </p:nvSpPr>
        <p:spPr bwMode="auto">
          <a:xfrm>
            <a:off x="1905000" y="3276600"/>
            <a:ext cx="1735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1800">
                <a:latin typeface="Arial" pitchFamily="34" charset="0"/>
              </a:rPr>
              <a:t>Compile    into</a:t>
            </a:r>
          </a:p>
        </p:txBody>
      </p:sp>
      <p:sp>
        <p:nvSpPr>
          <p:cNvPr id="12325" name="Text Box 24"/>
          <p:cNvSpPr txBox="1">
            <a:spLocks noChangeArrowheads="1"/>
          </p:cNvSpPr>
          <p:nvPr/>
        </p:nvSpPr>
        <p:spPr bwMode="auto">
          <a:xfrm>
            <a:off x="4132263" y="3287713"/>
            <a:ext cx="1735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1800">
                <a:latin typeface="Arial" pitchFamily="34" charset="0"/>
              </a:rPr>
              <a:t>Compile    into</a:t>
            </a:r>
          </a:p>
        </p:txBody>
      </p:sp>
      <p:sp>
        <p:nvSpPr>
          <p:cNvPr id="12326" name="Text Box 24"/>
          <p:cNvSpPr txBox="1">
            <a:spLocks noChangeArrowheads="1"/>
          </p:cNvSpPr>
          <p:nvPr/>
        </p:nvSpPr>
        <p:spPr bwMode="auto">
          <a:xfrm>
            <a:off x="6342063" y="3287713"/>
            <a:ext cx="1735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1800">
                <a:latin typeface="Arial" pitchFamily="34" charset="0"/>
              </a:rPr>
              <a:t>Compile    into</a:t>
            </a:r>
          </a:p>
        </p:txBody>
      </p:sp>
      <p:sp>
        <p:nvSpPr>
          <p:cNvPr id="12327" name="Text Box 24"/>
          <p:cNvSpPr txBox="1">
            <a:spLocks noChangeArrowheads="1"/>
          </p:cNvSpPr>
          <p:nvPr/>
        </p:nvSpPr>
        <p:spPr bwMode="auto">
          <a:xfrm>
            <a:off x="2286000" y="48768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/>
            <a:r>
              <a:rPr lang="en-US" sz="1800">
                <a:latin typeface="Arial" pitchFamily="34" charset="0"/>
              </a:rPr>
              <a:t>Run using</a:t>
            </a:r>
          </a:p>
        </p:txBody>
      </p:sp>
      <p:sp>
        <p:nvSpPr>
          <p:cNvPr id="12328" name="Text Box 24"/>
          <p:cNvSpPr txBox="1">
            <a:spLocks noChangeArrowheads="1"/>
          </p:cNvSpPr>
          <p:nvPr/>
        </p:nvSpPr>
        <p:spPr bwMode="auto">
          <a:xfrm>
            <a:off x="4419600" y="48768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/>
            <a:r>
              <a:rPr lang="en-US" sz="1800">
                <a:latin typeface="Arial" pitchFamily="34" charset="0"/>
              </a:rPr>
              <a:t>Run using</a:t>
            </a:r>
          </a:p>
        </p:txBody>
      </p:sp>
      <p:sp>
        <p:nvSpPr>
          <p:cNvPr id="12329" name="Text Box 24"/>
          <p:cNvSpPr txBox="1">
            <a:spLocks noChangeArrowheads="1"/>
          </p:cNvSpPr>
          <p:nvPr/>
        </p:nvSpPr>
        <p:spPr bwMode="auto">
          <a:xfrm>
            <a:off x="6629400" y="48768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/>
            <a:r>
              <a:rPr lang="en-US" sz="1800">
                <a:latin typeface="Arial" pitchFamily="34" charset="0"/>
              </a:rPr>
              <a:t>Run using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52463" y="6365408"/>
            <a:ext cx="7904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Min. 3 IT staff + Security + users = 6+ roles for Primary </a:t>
            </a:r>
            <a:r>
              <a:rPr lang="en-US" sz="2000" b="1" dirty="0" err="1" smtClean="0">
                <a:latin typeface="+mn-lt"/>
              </a:rPr>
              <a:t>SoD</a:t>
            </a:r>
            <a:endParaRPr lang="en-US" sz="20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81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1219200" y="1371600"/>
            <a:ext cx="76200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767080"/>
            <a:ext cx="5943600" cy="61671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 bwMode="auto">
          <a:xfrm>
            <a:off x="2533935" y="1344304"/>
            <a:ext cx="3184478" cy="4904096"/>
          </a:xfrm>
          <a:prstGeom prst="rect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018663" y="5334000"/>
            <a:ext cx="1448937" cy="914400"/>
          </a:xfrm>
          <a:prstGeom prst="rect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" y="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85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kern="0" dirty="0" smtClean="0"/>
              <a:t>Kobelsky IJAIS Model– 3 Primary + 2 Secondary</a:t>
            </a:r>
            <a:endParaRPr lang="en-US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3492867"/>
            <a:ext cx="2971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Min. people:</a:t>
            </a:r>
            <a:br>
              <a:rPr lang="en-US" sz="2000" b="1" dirty="0" smtClean="0">
                <a:latin typeface="+mn-lt"/>
              </a:rPr>
            </a:br>
            <a:r>
              <a:rPr lang="en-US" sz="2000" b="1" dirty="0" smtClean="0">
                <a:latin typeface="+mn-lt"/>
              </a:rPr>
              <a:t>-3 for Primary </a:t>
            </a:r>
            <a:r>
              <a:rPr lang="en-US" sz="2000" b="1" dirty="0" err="1" smtClean="0">
                <a:latin typeface="+mn-lt"/>
              </a:rPr>
              <a:t>SoD</a:t>
            </a:r>
            <a:r>
              <a:rPr lang="en-US" sz="2000" b="1" dirty="0" smtClean="0">
                <a:latin typeface="+mn-lt"/>
              </a:rPr>
              <a:t>, </a:t>
            </a:r>
            <a:br>
              <a:rPr lang="en-US" sz="2000" b="1" dirty="0" smtClean="0">
                <a:latin typeface="+mn-lt"/>
              </a:rPr>
            </a:br>
            <a:r>
              <a:rPr lang="en-US" sz="2000" b="1" dirty="0" smtClean="0">
                <a:latin typeface="+mn-lt"/>
              </a:rPr>
              <a:t>-5 for Secondary </a:t>
            </a:r>
            <a:r>
              <a:rPr lang="en-US" sz="2000" b="1" dirty="0" err="1" smtClean="0">
                <a:latin typeface="+mn-lt"/>
              </a:rPr>
              <a:t>SoD</a:t>
            </a:r>
            <a:endParaRPr lang="en-US" sz="2000" b="1" dirty="0" smtClean="0">
              <a:latin typeface="+mn-lt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2574878" y="5117910"/>
            <a:ext cx="1382973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4162568" y="5334000"/>
            <a:ext cx="1555846" cy="914400"/>
          </a:xfrm>
          <a:prstGeom prst="rect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H="1" flipV="1">
            <a:off x="4148920" y="1371600"/>
            <a:ext cx="13648" cy="374631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15"/>
          <p:cNvSpPr/>
          <p:nvPr/>
        </p:nvSpPr>
        <p:spPr bwMode="auto">
          <a:xfrm>
            <a:off x="6018663" y="1344303"/>
            <a:ext cx="1448937" cy="1903863"/>
          </a:xfrm>
          <a:prstGeom prst="rect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59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476250" y="6280150"/>
            <a:ext cx="465138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A5300EC-2CFD-4684-A2DD-F9FE4E9317BF}" type="slidenum">
              <a:rPr lang="en-US" altLang="en-US" sz="1000">
                <a:solidFill>
                  <a:srgbClr val="FFFFFF"/>
                </a:solidFill>
                <a:latin typeface="Arial" charset="0"/>
              </a:rPr>
              <a:pPr/>
              <a:t>3</a:t>
            </a:fld>
            <a:endParaRPr lang="en-US" altLang="en-US" sz="10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75" name="Rectangle 104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IT in Process Control</a:t>
            </a:r>
          </a:p>
        </p:txBody>
      </p:sp>
      <p:sp>
        <p:nvSpPr>
          <p:cNvPr id="3076" name="AutoShape 1034"/>
          <p:cNvSpPr>
            <a:spLocks noChangeArrowheads="1"/>
          </p:cNvSpPr>
          <p:nvPr/>
        </p:nvSpPr>
        <p:spPr bwMode="auto">
          <a:xfrm flipV="1">
            <a:off x="2754313" y="5500688"/>
            <a:ext cx="5905500" cy="644525"/>
          </a:xfrm>
          <a:custGeom>
            <a:avLst/>
            <a:gdLst>
              <a:gd name="T0" fmla="*/ 5676388 w 21600"/>
              <a:gd name="T1" fmla="*/ 322263 h 21600"/>
              <a:gd name="T2" fmla="*/ 2952750 w 21600"/>
              <a:gd name="T3" fmla="*/ 644525 h 21600"/>
              <a:gd name="T4" fmla="*/ 229112 w 21600"/>
              <a:gd name="T5" fmla="*/ 322263 h 21600"/>
              <a:gd name="T6" fmla="*/ 295275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638 w 21600"/>
              <a:gd name="T13" fmla="*/ 2638 h 21600"/>
              <a:gd name="T14" fmla="*/ 18962 w 21600"/>
              <a:gd name="T15" fmla="*/ 189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676" y="21600"/>
                </a:lnTo>
                <a:lnTo>
                  <a:pt x="19924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1801800" prstMaterial="legacyMatte">
            <a:bevelT w="13500" h="13500" prst="angle"/>
            <a:bevelB w="13500" h="13500" prst="angle"/>
            <a:extrusionClr>
              <a:srgbClr val="99CC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800" b="1">
                <a:solidFill>
                  <a:schemeClr val="bg1"/>
                </a:solidFill>
                <a:latin typeface="Arial Narrow" pitchFamily="34" charset="0"/>
              </a:rPr>
              <a:t>IT General Controls</a:t>
            </a:r>
          </a:p>
        </p:txBody>
      </p:sp>
      <p:sp>
        <p:nvSpPr>
          <p:cNvPr id="3077" name="Rectangle 1029"/>
          <p:cNvSpPr>
            <a:spLocks noChangeArrowheads="1"/>
          </p:cNvSpPr>
          <p:nvPr/>
        </p:nvSpPr>
        <p:spPr bwMode="auto">
          <a:xfrm>
            <a:off x="1535113" y="2055813"/>
            <a:ext cx="2057400" cy="762000"/>
          </a:xfrm>
          <a:prstGeom prst="rect">
            <a:avLst/>
          </a:prstGeom>
          <a:solidFill>
            <a:srgbClr val="6699FF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699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800" b="1" dirty="0">
                <a:solidFill>
                  <a:schemeClr val="bg1"/>
                </a:solidFill>
                <a:latin typeface="Arial Narrow" pitchFamily="34" charset="0"/>
              </a:rPr>
              <a:t>Manual Controls</a:t>
            </a:r>
          </a:p>
        </p:txBody>
      </p:sp>
      <p:sp>
        <p:nvSpPr>
          <p:cNvPr id="3078" name="Rectangle 1030"/>
          <p:cNvSpPr>
            <a:spLocks noChangeArrowheads="1"/>
          </p:cNvSpPr>
          <p:nvPr/>
        </p:nvSpPr>
        <p:spPr bwMode="auto">
          <a:xfrm>
            <a:off x="5192713" y="2055813"/>
            <a:ext cx="2057400" cy="762000"/>
          </a:xfrm>
          <a:prstGeom prst="rect">
            <a:avLst/>
          </a:prstGeom>
          <a:solidFill>
            <a:srgbClr val="6699FF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699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800" b="1" dirty="0">
                <a:solidFill>
                  <a:schemeClr val="bg1"/>
                </a:solidFill>
                <a:latin typeface="Arial Narrow" pitchFamily="34" charset="0"/>
              </a:rPr>
              <a:t>Automated Controls</a:t>
            </a:r>
          </a:p>
        </p:txBody>
      </p:sp>
      <p:sp>
        <p:nvSpPr>
          <p:cNvPr id="3079" name="AutoShape 1035"/>
          <p:cNvSpPr>
            <a:spLocks noChangeArrowheads="1"/>
          </p:cNvSpPr>
          <p:nvPr/>
        </p:nvSpPr>
        <p:spPr bwMode="auto">
          <a:xfrm>
            <a:off x="4097338" y="4465638"/>
            <a:ext cx="609600" cy="955675"/>
          </a:xfrm>
          <a:prstGeom prst="upArrow">
            <a:avLst>
              <a:gd name="adj1" fmla="val 50000"/>
              <a:gd name="adj2" fmla="val 53534"/>
            </a:avLst>
          </a:prstGeom>
          <a:solidFill>
            <a:srgbClr val="6699FF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699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080" name="AutoShape 1036"/>
          <p:cNvSpPr>
            <a:spLocks noChangeArrowheads="1"/>
          </p:cNvSpPr>
          <p:nvPr/>
        </p:nvSpPr>
        <p:spPr bwMode="auto">
          <a:xfrm>
            <a:off x="6764338" y="4465638"/>
            <a:ext cx="609600" cy="955675"/>
          </a:xfrm>
          <a:prstGeom prst="upArrow">
            <a:avLst>
              <a:gd name="adj1" fmla="val 50000"/>
              <a:gd name="adj2" fmla="val 53534"/>
            </a:avLst>
          </a:prstGeom>
          <a:solidFill>
            <a:srgbClr val="6699FF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699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cxnSp>
        <p:nvCxnSpPr>
          <p:cNvPr id="3081" name="AutoShape 1026"/>
          <p:cNvCxnSpPr>
            <a:cxnSpLocks noChangeShapeType="1"/>
            <a:stCxn id="3077" idx="2"/>
          </p:cNvCxnSpPr>
          <p:nvPr/>
        </p:nvCxnSpPr>
        <p:spPr bwMode="auto">
          <a:xfrm flipH="1">
            <a:off x="1673225" y="2817813"/>
            <a:ext cx="890588" cy="866775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2" name="AutoShape 1027"/>
          <p:cNvCxnSpPr>
            <a:cxnSpLocks noChangeShapeType="1"/>
            <a:stCxn id="3077" idx="2"/>
            <a:endCxn id="3088" idx="0"/>
          </p:cNvCxnSpPr>
          <p:nvPr/>
        </p:nvCxnSpPr>
        <p:spPr bwMode="auto">
          <a:xfrm>
            <a:off x="2563813" y="2817813"/>
            <a:ext cx="1790700" cy="83820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4" name="AutoShape 1038"/>
          <p:cNvCxnSpPr>
            <a:cxnSpLocks noChangeShapeType="1"/>
            <a:stCxn id="3078" idx="2"/>
            <a:endCxn id="3087" idx="0"/>
          </p:cNvCxnSpPr>
          <p:nvPr/>
        </p:nvCxnSpPr>
        <p:spPr bwMode="auto">
          <a:xfrm>
            <a:off x="6221413" y="2817813"/>
            <a:ext cx="800100" cy="83820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85" name="Line 1041"/>
          <p:cNvSpPr>
            <a:spLocks noChangeShapeType="1"/>
          </p:cNvSpPr>
          <p:nvPr/>
        </p:nvSpPr>
        <p:spPr bwMode="auto">
          <a:xfrm flipH="1">
            <a:off x="1084263" y="4324350"/>
            <a:ext cx="615950" cy="563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86" name="Line 1042"/>
          <p:cNvSpPr>
            <a:spLocks noChangeShapeType="1"/>
          </p:cNvSpPr>
          <p:nvPr/>
        </p:nvSpPr>
        <p:spPr bwMode="auto">
          <a:xfrm>
            <a:off x="1754188" y="4306888"/>
            <a:ext cx="571500" cy="5143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87" name="Rectangle 1032"/>
          <p:cNvSpPr>
            <a:spLocks noChangeArrowheads="1"/>
          </p:cNvSpPr>
          <p:nvPr/>
        </p:nvSpPr>
        <p:spPr bwMode="auto">
          <a:xfrm>
            <a:off x="5878513" y="3656013"/>
            <a:ext cx="2286000" cy="762000"/>
          </a:xfrm>
          <a:prstGeom prst="rect">
            <a:avLst/>
          </a:prstGeom>
          <a:solidFill>
            <a:srgbClr val="99CCFF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9CC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800" b="1">
                <a:solidFill>
                  <a:schemeClr val="bg1"/>
                </a:solidFill>
                <a:latin typeface="Arial Narrow" pitchFamily="34" charset="0"/>
              </a:rPr>
              <a:t>Application Controls</a:t>
            </a:r>
          </a:p>
        </p:txBody>
      </p:sp>
      <p:sp>
        <p:nvSpPr>
          <p:cNvPr id="3088" name="Rectangle 1033"/>
          <p:cNvSpPr>
            <a:spLocks noChangeArrowheads="1"/>
          </p:cNvSpPr>
          <p:nvPr/>
        </p:nvSpPr>
        <p:spPr bwMode="auto">
          <a:xfrm>
            <a:off x="3211513" y="3656013"/>
            <a:ext cx="2286000" cy="762000"/>
          </a:xfrm>
          <a:prstGeom prst="rect">
            <a:avLst/>
          </a:prstGeom>
          <a:solidFill>
            <a:srgbClr val="99CCFF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9CC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800" b="1">
                <a:solidFill>
                  <a:schemeClr val="bg1"/>
                </a:solidFill>
                <a:latin typeface="Arial Narrow" pitchFamily="34" charset="0"/>
              </a:rPr>
              <a:t>IT-Dependent </a:t>
            </a:r>
            <a:br>
              <a:rPr lang="en-US" altLang="en-US" sz="1800" b="1">
                <a:solidFill>
                  <a:schemeClr val="bg1"/>
                </a:solidFill>
                <a:latin typeface="Arial Narrow" pitchFamily="34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Arial Narrow" pitchFamily="34" charset="0"/>
              </a:rPr>
              <a:t>Manual Controls</a:t>
            </a:r>
          </a:p>
        </p:txBody>
      </p:sp>
      <p:sp>
        <p:nvSpPr>
          <p:cNvPr id="3089" name="Rectangle 1039"/>
          <p:cNvSpPr>
            <a:spLocks noChangeArrowheads="1"/>
          </p:cNvSpPr>
          <p:nvPr/>
        </p:nvSpPr>
        <p:spPr bwMode="auto">
          <a:xfrm>
            <a:off x="1790700" y="4941888"/>
            <a:ext cx="811213" cy="517525"/>
          </a:xfrm>
          <a:prstGeom prst="rect">
            <a:avLst/>
          </a:prstGeom>
          <a:solidFill>
            <a:srgbClr val="99CCFF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9CC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  <a:flatTx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600" b="1">
                <a:solidFill>
                  <a:schemeClr val="bg1"/>
                </a:solidFill>
                <a:latin typeface="Arial Narrow" pitchFamily="34" charset="0"/>
              </a:rPr>
              <a:t>Manual </a:t>
            </a:r>
          </a:p>
          <a:p>
            <a:pPr algn="ctr">
              <a:lnSpc>
                <a:spcPct val="85000"/>
              </a:lnSpc>
            </a:pPr>
            <a:r>
              <a:rPr lang="en-US" altLang="en-US" sz="1600" b="1">
                <a:solidFill>
                  <a:schemeClr val="bg1"/>
                </a:solidFill>
                <a:latin typeface="Arial Narrow" pitchFamily="34" charset="0"/>
              </a:rPr>
              <a:t>Detect</a:t>
            </a:r>
          </a:p>
        </p:txBody>
      </p:sp>
      <p:sp>
        <p:nvSpPr>
          <p:cNvPr id="3090" name="Rectangle 1040"/>
          <p:cNvSpPr>
            <a:spLocks noChangeArrowheads="1"/>
          </p:cNvSpPr>
          <p:nvPr/>
        </p:nvSpPr>
        <p:spPr bwMode="auto">
          <a:xfrm>
            <a:off x="625475" y="4953000"/>
            <a:ext cx="811213" cy="517525"/>
          </a:xfrm>
          <a:prstGeom prst="rect">
            <a:avLst/>
          </a:prstGeom>
          <a:solidFill>
            <a:srgbClr val="99CCFF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9CC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  <a:flatTx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600" b="1">
                <a:solidFill>
                  <a:schemeClr val="bg1"/>
                </a:solidFill>
                <a:latin typeface="Arial Narrow" pitchFamily="34" charset="0"/>
              </a:rPr>
              <a:t>Manual </a:t>
            </a:r>
          </a:p>
          <a:p>
            <a:pPr algn="ctr">
              <a:lnSpc>
                <a:spcPct val="85000"/>
              </a:lnSpc>
            </a:pPr>
            <a:r>
              <a:rPr lang="en-US" altLang="en-US" sz="1600" b="1">
                <a:solidFill>
                  <a:schemeClr val="bg1"/>
                </a:solidFill>
                <a:latin typeface="Arial Narrow" pitchFamily="34" charset="0"/>
              </a:rPr>
              <a:t>Prevent</a:t>
            </a:r>
          </a:p>
        </p:txBody>
      </p:sp>
      <p:sp>
        <p:nvSpPr>
          <p:cNvPr id="3091" name="Rectangle 1031"/>
          <p:cNvSpPr>
            <a:spLocks noChangeArrowheads="1"/>
          </p:cNvSpPr>
          <p:nvPr/>
        </p:nvSpPr>
        <p:spPr bwMode="auto">
          <a:xfrm>
            <a:off x="544513" y="3656013"/>
            <a:ext cx="2286000" cy="762000"/>
          </a:xfrm>
          <a:prstGeom prst="rect">
            <a:avLst/>
          </a:prstGeom>
          <a:solidFill>
            <a:srgbClr val="6699FF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699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800" b="1" dirty="0">
                <a:solidFill>
                  <a:schemeClr val="bg1"/>
                </a:solidFill>
                <a:latin typeface="Arial Narrow" pitchFamily="34" charset="0"/>
              </a:rPr>
              <a:t>(Purely) Manual Controls</a:t>
            </a:r>
          </a:p>
        </p:txBody>
      </p:sp>
    </p:spTree>
    <p:extLst>
      <p:ext uri="{BB962C8B-B14F-4D97-AF65-F5344CB8AC3E}">
        <p14:creationId xmlns:p14="http://schemas.microsoft.com/office/powerpoint/2010/main" val="35022133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8" name="Text Box 24"/>
          <p:cNvSpPr txBox="1">
            <a:spLocks noChangeArrowheads="1"/>
          </p:cNvSpPr>
          <p:nvPr/>
        </p:nvSpPr>
        <p:spPr bwMode="auto">
          <a:xfrm>
            <a:off x="1905000" y="3276600"/>
            <a:ext cx="17351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1800" dirty="0">
                <a:solidFill>
                  <a:schemeClr val="bg2"/>
                </a:solidFill>
                <a:latin typeface="Arial" pitchFamily="34" charset="0"/>
              </a:rPr>
              <a:t>Compile    into</a:t>
            </a:r>
          </a:p>
        </p:txBody>
      </p:sp>
      <p:sp>
        <p:nvSpPr>
          <p:cNvPr id="13349" name="Text Box 24"/>
          <p:cNvSpPr txBox="1">
            <a:spLocks noChangeArrowheads="1"/>
          </p:cNvSpPr>
          <p:nvPr/>
        </p:nvSpPr>
        <p:spPr bwMode="auto">
          <a:xfrm>
            <a:off x="4132263" y="3287713"/>
            <a:ext cx="17351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1800" dirty="0">
                <a:solidFill>
                  <a:schemeClr val="bg2"/>
                </a:solidFill>
                <a:latin typeface="Arial" pitchFamily="34" charset="0"/>
              </a:rPr>
              <a:t>Compile    into</a:t>
            </a:r>
          </a:p>
        </p:txBody>
      </p:sp>
      <p:sp>
        <p:nvSpPr>
          <p:cNvPr id="13350" name="Text Box 24"/>
          <p:cNvSpPr txBox="1">
            <a:spLocks noChangeArrowheads="1"/>
          </p:cNvSpPr>
          <p:nvPr/>
        </p:nvSpPr>
        <p:spPr bwMode="auto">
          <a:xfrm>
            <a:off x="6342063" y="3287713"/>
            <a:ext cx="17351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1800" dirty="0">
                <a:solidFill>
                  <a:schemeClr val="bg2"/>
                </a:solidFill>
                <a:latin typeface="Arial" pitchFamily="34" charset="0"/>
              </a:rPr>
              <a:t>Compile    into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9375"/>
          </a:xfrm>
        </p:spPr>
        <p:txBody>
          <a:bodyPr/>
          <a:lstStyle/>
          <a:p>
            <a:pPr algn="ctr"/>
            <a:r>
              <a:rPr lang="en-US" smtClean="0"/>
              <a:t>Buy but not Customize</a:t>
            </a: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2271713" y="5216525"/>
            <a:ext cx="1423987" cy="1412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x="1000" sy="1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chemeClr val="bg2"/>
                </a:solidFill>
                <a:latin typeface="Arial" charset="0"/>
                <a:cs typeface="+mn-cs"/>
              </a:rPr>
              <a:t>Copy of 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bg2"/>
                </a:solidFill>
                <a:latin typeface="Arial" charset="0"/>
                <a:cs typeface="+mn-cs"/>
              </a:rPr>
              <a:t>Production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bg2"/>
                </a:solidFill>
                <a:latin typeface="Arial" charset="0"/>
                <a:cs typeface="+mn-cs"/>
              </a:rPr>
              <a:t>Data + 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bg2"/>
                </a:solidFill>
                <a:latin typeface="Arial" charset="0"/>
                <a:cs typeface="+mn-cs"/>
              </a:rPr>
              <a:t>created</a:t>
            </a: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bg2"/>
                </a:solidFill>
                <a:latin typeface="Arial" charset="0"/>
                <a:cs typeface="+mn-cs"/>
              </a:rPr>
              <a:t>data</a:t>
            </a: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4430713" y="5216525"/>
            <a:ext cx="1423987" cy="1412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x="1000" sy="1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Copy of </a:t>
            </a:r>
          </a:p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Production</a:t>
            </a:r>
          </a:p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Data + </a:t>
            </a:r>
          </a:p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created</a:t>
            </a:r>
          </a:p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data</a:t>
            </a: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496888" y="5522913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1800" b="1">
                <a:latin typeface="Arial" pitchFamily="34" charset="0"/>
              </a:rPr>
              <a:t>Data</a:t>
            </a:r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2271713" y="2159000"/>
            <a:ext cx="1423987" cy="1144588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2"/>
              </a:solidFill>
              <a:cs typeface="+mn-cs"/>
            </a:endParaRPr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4443413" y="2146300"/>
            <a:ext cx="1423987" cy="1144588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2"/>
              </a:solidFill>
              <a:cs typeface="+mn-cs"/>
            </a:endParaRPr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6659563" y="2125663"/>
            <a:ext cx="1423987" cy="1144587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1"/>
              </a:solidFill>
              <a:cs typeface="+mn-cs"/>
            </a:endParaRPr>
          </a:p>
        </p:txBody>
      </p:sp>
      <p:sp>
        <p:nvSpPr>
          <p:cNvPr id="89099" name="Line 11"/>
          <p:cNvSpPr>
            <a:spLocks noChangeShapeType="1"/>
          </p:cNvSpPr>
          <p:nvPr/>
        </p:nvSpPr>
        <p:spPr bwMode="auto">
          <a:xfrm>
            <a:off x="3767138" y="2719388"/>
            <a:ext cx="6540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sz="1800">
              <a:solidFill>
                <a:schemeClr val="bg2"/>
              </a:solidFill>
              <a:cs typeface="+mn-cs"/>
            </a:endParaRPr>
          </a:p>
        </p:txBody>
      </p:sp>
      <p:sp>
        <p:nvSpPr>
          <p:cNvPr id="89100" name="Line 12"/>
          <p:cNvSpPr>
            <a:spLocks noChangeShapeType="1"/>
          </p:cNvSpPr>
          <p:nvPr/>
        </p:nvSpPr>
        <p:spPr bwMode="auto">
          <a:xfrm>
            <a:off x="5926138" y="2713038"/>
            <a:ext cx="6540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sz="1800">
              <a:solidFill>
                <a:schemeClr val="bg2"/>
              </a:solidFill>
              <a:cs typeface="+mn-cs"/>
            </a:endParaRPr>
          </a:p>
        </p:txBody>
      </p:sp>
      <p:sp>
        <p:nvSpPr>
          <p:cNvPr id="13323" name="Rectangle 13"/>
          <p:cNvSpPr>
            <a:spLocks noChangeArrowheads="1"/>
          </p:cNvSpPr>
          <p:nvPr/>
        </p:nvSpPr>
        <p:spPr bwMode="auto">
          <a:xfrm>
            <a:off x="6692865" y="2543175"/>
            <a:ext cx="12875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1800">
                <a:solidFill>
                  <a:schemeClr val="bg2"/>
                </a:solidFill>
                <a:latin typeface="Arial" pitchFamily="34" charset="0"/>
              </a:rPr>
              <a:t>Production</a:t>
            </a:r>
          </a:p>
        </p:txBody>
      </p:sp>
      <p:sp>
        <p:nvSpPr>
          <p:cNvPr id="13324" name="Rectangle 14"/>
          <p:cNvSpPr>
            <a:spLocks noChangeArrowheads="1"/>
          </p:cNvSpPr>
          <p:nvPr/>
        </p:nvSpPr>
        <p:spPr bwMode="auto">
          <a:xfrm>
            <a:off x="4800600" y="2563813"/>
            <a:ext cx="6079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bg2"/>
                </a:solidFill>
                <a:latin typeface="Arial" pitchFamily="34" charset="0"/>
              </a:rPr>
              <a:t>Test</a:t>
            </a:r>
          </a:p>
        </p:txBody>
      </p:sp>
      <p:sp>
        <p:nvSpPr>
          <p:cNvPr id="13325" name="Rectangle 15"/>
          <p:cNvSpPr>
            <a:spLocks noChangeArrowheads="1"/>
          </p:cNvSpPr>
          <p:nvPr/>
        </p:nvSpPr>
        <p:spPr bwMode="auto">
          <a:xfrm>
            <a:off x="2209800" y="2557463"/>
            <a:ext cx="1544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bg2"/>
                </a:solidFill>
                <a:latin typeface="Arial" pitchFamily="34" charset="0"/>
              </a:rPr>
              <a:t>Development</a:t>
            </a:r>
          </a:p>
        </p:txBody>
      </p:sp>
      <p:sp>
        <p:nvSpPr>
          <p:cNvPr id="89104" name="Rectangle 16"/>
          <p:cNvSpPr>
            <a:spLocks noChangeArrowheads="1"/>
          </p:cNvSpPr>
          <p:nvPr/>
        </p:nvSpPr>
        <p:spPr bwMode="auto">
          <a:xfrm>
            <a:off x="2278063" y="3703638"/>
            <a:ext cx="1423987" cy="1146175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2"/>
              </a:solidFill>
              <a:cs typeface="+mn-cs"/>
            </a:endParaRPr>
          </a:p>
        </p:txBody>
      </p:sp>
      <p:sp>
        <p:nvSpPr>
          <p:cNvPr id="89105" name="Rectangle 17"/>
          <p:cNvSpPr>
            <a:spLocks noChangeArrowheads="1"/>
          </p:cNvSpPr>
          <p:nvPr/>
        </p:nvSpPr>
        <p:spPr bwMode="auto">
          <a:xfrm>
            <a:off x="4449763" y="3690938"/>
            <a:ext cx="1423987" cy="1146175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1"/>
              </a:solidFill>
              <a:cs typeface="+mn-cs"/>
            </a:endParaRPr>
          </a:p>
        </p:txBody>
      </p:sp>
      <p:sp>
        <p:nvSpPr>
          <p:cNvPr id="89106" name="Rectangle 18"/>
          <p:cNvSpPr>
            <a:spLocks noChangeArrowheads="1"/>
          </p:cNvSpPr>
          <p:nvPr/>
        </p:nvSpPr>
        <p:spPr bwMode="auto">
          <a:xfrm>
            <a:off x="6665913" y="3670300"/>
            <a:ext cx="1423987" cy="1146175"/>
          </a:xfrm>
          <a:prstGeom prst="rect">
            <a:avLst/>
          </a:prstGeom>
          <a:solidFill>
            <a:srgbClr val="A3F25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solidFill>
                <a:schemeClr val="bg1"/>
              </a:solidFill>
              <a:cs typeface="+mn-cs"/>
            </a:endParaRPr>
          </a:p>
        </p:txBody>
      </p:sp>
      <p:sp>
        <p:nvSpPr>
          <p:cNvPr id="13329" name="Rectangle 20"/>
          <p:cNvSpPr>
            <a:spLocks noChangeArrowheads="1"/>
          </p:cNvSpPr>
          <p:nvPr/>
        </p:nvSpPr>
        <p:spPr bwMode="auto">
          <a:xfrm>
            <a:off x="6711950" y="4092575"/>
            <a:ext cx="12875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Arial" pitchFamily="34" charset="0"/>
              </a:rPr>
              <a:t>Production</a:t>
            </a:r>
          </a:p>
        </p:txBody>
      </p:sp>
      <p:sp>
        <p:nvSpPr>
          <p:cNvPr id="13330" name="Rectangle 21"/>
          <p:cNvSpPr>
            <a:spLocks noChangeArrowheads="1"/>
          </p:cNvSpPr>
          <p:nvPr/>
        </p:nvSpPr>
        <p:spPr bwMode="auto">
          <a:xfrm>
            <a:off x="4806950" y="4106863"/>
            <a:ext cx="6079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Arial" pitchFamily="34" charset="0"/>
              </a:rPr>
              <a:t>Test</a:t>
            </a:r>
          </a:p>
        </p:txBody>
      </p:sp>
      <p:sp>
        <p:nvSpPr>
          <p:cNvPr id="13331" name="Rectangle 22"/>
          <p:cNvSpPr>
            <a:spLocks noChangeArrowheads="1"/>
          </p:cNvSpPr>
          <p:nvPr/>
        </p:nvSpPr>
        <p:spPr bwMode="auto">
          <a:xfrm>
            <a:off x="2216150" y="4100513"/>
            <a:ext cx="1544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chemeClr val="bg2"/>
                </a:solidFill>
                <a:latin typeface="Arial" pitchFamily="34" charset="0"/>
              </a:rPr>
              <a:t>Development</a:t>
            </a:r>
          </a:p>
        </p:txBody>
      </p:sp>
      <p:sp>
        <p:nvSpPr>
          <p:cNvPr id="13332" name="Text Box 23"/>
          <p:cNvSpPr txBox="1">
            <a:spLocks noChangeArrowheads="1"/>
          </p:cNvSpPr>
          <p:nvPr/>
        </p:nvSpPr>
        <p:spPr bwMode="auto">
          <a:xfrm>
            <a:off x="622300" y="2530475"/>
            <a:ext cx="14798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1800">
                <a:solidFill>
                  <a:schemeClr val="bg2"/>
                </a:solidFill>
                <a:latin typeface="Arial" pitchFamily="34" charset="0"/>
              </a:rPr>
              <a:t>Source code</a:t>
            </a:r>
          </a:p>
        </p:txBody>
      </p:sp>
      <p:sp>
        <p:nvSpPr>
          <p:cNvPr id="13333" name="Text Box 24"/>
          <p:cNvSpPr txBox="1">
            <a:spLocks noChangeArrowheads="1"/>
          </p:cNvSpPr>
          <p:nvPr/>
        </p:nvSpPr>
        <p:spPr bwMode="auto">
          <a:xfrm>
            <a:off x="612775" y="4044950"/>
            <a:ext cx="14157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1800">
                <a:latin typeface="Arial" pitchFamily="34" charset="0"/>
              </a:rPr>
              <a:t>Object code</a:t>
            </a:r>
          </a:p>
        </p:txBody>
      </p:sp>
      <p:sp>
        <p:nvSpPr>
          <p:cNvPr id="89113" name="Line 25"/>
          <p:cNvSpPr>
            <a:spLocks noChangeShapeType="1"/>
          </p:cNvSpPr>
          <p:nvPr/>
        </p:nvSpPr>
        <p:spPr bwMode="auto">
          <a:xfrm>
            <a:off x="5181600" y="3365500"/>
            <a:ext cx="0" cy="31115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 type="none" w="sm" len="sm"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sz="1800">
              <a:cs typeface="+mn-cs"/>
            </a:endParaRPr>
          </a:p>
        </p:txBody>
      </p:sp>
      <p:sp>
        <p:nvSpPr>
          <p:cNvPr id="89114" name="Line 26"/>
          <p:cNvSpPr>
            <a:spLocks noChangeShapeType="1"/>
          </p:cNvSpPr>
          <p:nvPr/>
        </p:nvSpPr>
        <p:spPr bwMode="auto">
          <a:xfrm>
            <a:off x="2971800" y="3365500"/>
            <a:ext cx="0" cy="31115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 type="none" w="sm" len="sm"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sz="1800">
              <a:solidFill>
                <a:schemeClr val="bg2"/>
              </a:solidFill>
              <a:cs typeface="+mn-cs"/>
            </a:endParaRPr>
          </a:p>
        </p:txBody>
      </p:sp>
      <p:sp>
        <p:nvSpPr>
          <p:cNvPr id="13336" name="Text Box 30"/>
          <p:cNvSpPr txBox="1">
            <a:spLocks noChangeArrowheads="1"/>
          </p:cNvSpPr>
          <p:nvPr/>
        </p:nvSpPr>
        <p:spPr bwMode="auto">
          <a:xfrm>
            <a:off x="7086600" y="299561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endParaRPr lang="en-US" sz="18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89119" name="Line 31"/>
          <p:cNvSpPr>
            <a:spLocks noChangeShapeType="1"/>
          </p:cNvSpPr>
          <p:nvPr/>
        </p:nvSpPr>
        <p:spPr bwMode="auto">
          <a:xfrm>
            <a:off x="7315200" y="3303588"/>
            <a:ext cx="0" cy="31115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 type="none" w="sm" len="sm"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sz="1800">
              <a:solidFill>
                <a:schemeClr val="bg2"/>
              </a:solidFill>
              <a:cs typeface="+mn-cs"/>
            </a:endParaRPr>
          </a:p>
        </p:txBody>
      </p:sp>
      <p:sp>
        <p:nvSpPr>
          <p:cNvPr id="89123" name="Rectangle 35"/>
          <p:cNvSpPr>
            <a:spLocks noChangeArrowheads="1"/>
          </p:cNvSpPr>
          <p:nvPr/>
        </p:nvSpPr>
        <p:spPr bwMode="auto">
          <a:xfrm>
            <a:off x="6653213" y="5256213"/>
            <a:ext cx="1423987" cy="1144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x="1000" sy="1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Production</a:t>
            </a:r>
          </a:p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Data</a:t>
            </a:r>
          </a:p>
        </p:txBody>
      </p:sp>
      <p:sp>
        <p:nvSpPr>
          <p:cNvPr id="13339" name="Text Box 36"/>
          <p:cNvSpPr txBox="1">
            <a:spLocks noChangeArrowheads="1"/>
          </p:cNvSpPr>
          <p:nvPr/>
        </p:nvSpPr>
        <p:spPr bwMode="auto">
          <a:xfrm>
            <a:off x="68263" y="3219450"/>
            <a:ext cx="12618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1800" b="1" dirty="0">
                <a:latin typeface="Arial" pitchFamily="34" charset="0"/>
              </a:rPr>
              <a:t>Programs</a:t>
            </a:r>
          </a:p>
        </p:txBody>
      </p:sp>
      <p:sp>
        <p:nvSpPr>
          <p:cNvPr id="13340" name="Line 37"/>
          <p:cNvSpPr>
            <a:spLocks noChangeShapeType="1"/>
          </p:cNvSpPr>
          <p:nvPr/>
        </p:nvSpPr>
        <p:spPr bwMode="auto">
          <a:xfrm>
            <a:off x="436563" y="3513138"/>
            <a:ext cx="219075" cy="652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3341" name="Line 38"/>
          <p:cNvSpPr>
            <a:spLocks noChangeShapeType="1"/>
          </p:cNvSpPr>
          <p:nvPr/>
        </p:nvSpPr>
        <p:spPr bwMode="auto">
          <a:xfrm flipV="1">
            <a:off x="436563" y="2728913"/>
            <a:ext cx="215900" cy="544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13342" name="Line 39"/>
          <p:cNvSpPr>
            <a:spLocks noChangeShapeType="1"/>
          </p:cNvSpPr>
          <p:nvPr/>
        </p:nvSpPr>
        <p:spPr bwMode="auto">
          <a:xfrm>
            <a:off x="4013200" y="2055813"/>
            <a:ext cx="46038" cy="4573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3343" name="Line 40"/>
          <p:cNvSpPr>
            <a:spLocks noChangeShapeType="1"/>
          </p:cNvSpPr>
          <p:nvPr/>
        </p:nvSpPr>
        <p:spPr bwMode="auto">
          <a:xfrm>
            <a:off x="6089650" y="2055813"/>
            <a:ext cx="46038" cy="4573587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3344" name="Rectangle 15"/>
          <p:cNvSpPr>
            <a:spLocks noChangeArrowheads="1"/>
          </p:cNvSpPr>
          <p:nvPr/>
        </p:nvSpPr>
        <p:spPr bwMode="auto">
          <a:xfrm>
            <a:off x="2289175" y="1606550"/>
            <a:ext cx="20008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solidFill>
                  <a:schemeClr val="bg2"/>
                </a:solidFill>
                <a:latin typeface="Arial" pitchFamily="34" charset="0"/>
              </a:rPr>
              <a:t>Development</a:t>
            </a:r>
          </a:p>
        </p:txBody>
      </p:sp>
      <p:sp>
        <p:nvSpPr>
          <p:cNvPr id="13345" name="Rectangle 15"/>
          <p:cNvSpPr>
            <a:spLocks noChangeArrowheads="1"/>
          </p:cNvSpPr>
          <p:nvPr/>
        </p:nvSpPr>
        <p:spPr bwMode="auto">
          <a:xfrm>
            <a:off x="4879975" y="1612900"/>
            <a:ext cx="608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Arial" pitchFamily="34" charset="0"/>
              </a:rPr>
              <a:t>Test</a:t>
            </a:r>
          </a:p>
        </p:txBody>
      </p:sp>
      <p:sp>
        <p:nvSpPr>
          <p:cNvPr id="13346" name="Rectangle 15"/>
          <p:cNvSpPr>
            <a:spLocks noChangeArrowheads="1"/>
          </p:cNvSpPr>
          <p:nvPr/>
        </p:nvSpPr>
        <p:spPr bwMode="auto">
          <a:xfrm>
            <a:off x="6716713" y="1606550"/>
            <a:ext cx="1287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Arial" pitchFamily="34" charset="0"/>
              </a:rPr>
              <a:t>Production</a:t>
            </a:r>
          </a:p>
        </p:txBody>
      </p:sp>
      <p:sp>
        <p:nvSpPr>
          <p:cNvPr id="13347" name="Text Box 36"/>
          <p:cNvSpPr txBox="1">
            <a:spLocks noChangeArrowheads="1"/>
          </p:cNvSpPr>
          <p:nvPr/>
        </p:nvSpPr>
        <p:spPr bwMode="auto">
          <a:xfrm>
            <a:off x="862013" y="1630363"/>
            <a:ext cx="966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b="1">
                <a:latin typeface="Arial" pitchFamily="34" charset="0"/>
              </a:rPr>
              <a:t>Library</a:t>
            </a:r>
          </a:p>
        </p:txBody>
      </p:sp>
      <p:sp>
        <p:nvSpPr>
          <p:cNvPr id="13351" name="Text Box 24"/>
          <p:cNvSpPr txBox="1">
            <a:spLocks noChangeArrowheads="1"/>
          </p:cNvSpPr>
          <p:nvPr/>
        </p:nvSpPr>
        <p:spPr bwMode="auto">
          <a:xfrm>
            <a:off x="2286000" y="4876800"/>
            <a:ext cx="144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/>
            <a:r>
              <a:rPr lang="en-US" sz="1800">
                <a:solidFill>
                  <a:schemeClr val="bg2"/>
                </a:solidFill>
                <a:latin typeface="Arial" pitchFamily="34" charset="0"/>
              </a:rPr>
              <a:t>Run using</a:t>
            </a:r>
          </a:p>
        </p:txBody>
      </p:sp>
      <p:sp>
        <p:nvSpPr>
          <p:cNvPr id="13352" name="Text Box 24"/>
          <p:cNvSpPr txBox="1">
            <a:spLocks noChangeArrowheads="1"/>
          </p:cNvSpPr>
          <p:nvPr/>
        </p:nvSpPr>
        <p:spPr bwMode="auto">
          <a:xfrm>
            <a:off x="4419600" y="4876800"/>
            <a:ext cx="144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/>
            <a:r>
              <a:rPr lang="en-US" sz="1800">
                <a:latin typeface="Arial" pitchFamily="34" charset="0"/>
              </a:rPr>
              <a:t>Run using</a:t>
            </a:r>
          </a:p>
        </p:txBody>
      </p:sp>
      <p:sp>
        <p:nvSpPr>
          <p:cNvPr id="13353" name="Text Box 24"/>
          <p:cNvSpPr txBox="1">
            <a:spLocks noChangeArrowheads="1"/>
          </p:cNvSpPr>
          <p:nvPr/>
        </p:nvSpPr>
        <p:spPr bwMode="auto">
          <a:xfrm>
            <a:off x="6629400" y="4876800"/>
            <a:ext cx="144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/>
            <a:r>
              <a:rPr lang="en-US" sz="1800">
                <a:latin typeface="Arial" pitchFamily="34" charset="0"/>
              </a:rPr>
              <a:t>Run using</a:t>
            </a:r>
          </a:p>
        </p:txBody>
      </p:sp>
      <p:sp>
        <p:nvSpPr>
          <p:cNvPr id="13354" name="Rectangle 1"/>
          <p:cNvSpPr>
            <a:spLocks noChangeArrowheads="1"/>
          </p:cNvSpPr>
          <p:nvPr/>
        </p:nvSpPr>
        <p:spPr bwMode="auto">
          <a:xfrm>
            <a:off x="4132263" y="3581400"/>
            <a:ext cx="4249737" cy="3200400"/>
          </a:xfrm>
          <a:prstGeom prst="rect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5350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/>
            <a:r>
              <a:rPr lang="en-US" smtClean="0"/>
              <a:t>Buy Software, Not Customized </a:t>
            </a: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2881313" y="1787525"/>
            <a:ext cx="1423987" cy="1412875"/>
          </a:xfrm>
          <a:prstGeom prst="rect">
            <a:avLst/>
          </a:prstGeom>
          <a:solidFill>
            <a:srgbClr val="EAEC5E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Test</a:t>
            </a: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5053013" y="1847850"/>
            <a:ext cx="1423987" cy="1412875"/>
          </a:xfrm>
          <a:prstGeom prst="rect">
            <a:avLst/>
          </a:prstGeom>
          <a:solidFill>
            <a:srgbClr val="EAEC5E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800">
                <a:latin typeface="Arial" charset="0"/>
                <a:cs typeface="+mn-cs"/>
              </a:rPr>
              <a:t>Production</a:t>
            </a:r>
          </a:p>
        </p:txBody>
      </p:sp>
      <p:sp>
        <p:nvSpPr>
          <p:cNvPr id="88070" name="Line 6"/>
          <p:cNvSpPr>
            <a:spLocks noChangeShapeType="1"/>
          </p:cNvSpPr>
          <p:nvPr/>
        </p:nvSpPr>
        <p:spPr bwMode="auto">
          <a:xfrm>
            <a:off x="4376738" y="2476500"/>
            <a:ext cx="6540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sz="1800">
              <a:cs typeface="+mn-cs"/>
            </a:endParaRP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09600" y="5257800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>
                <a:latin typeface="Arial" pitchFamily="34" charset="0"/>
              </a:rPr>
              <a:t>Note: For companies that make absolutely no program changes/customizations, there is no source code here </a:t>
            </a:r>
            <a:br>
              <a:rPr lang="en-US" sz="2400">
                <a:latin typeface="Arial" pitchFamily="34" charset="0"/>
              </a:rPr>
            </a:br>
            <a:r>
              <a:rPr lang="en-US" sz="2400">
                <a:latin typeface="Arial" pitchFamily="34" charset="0"/>
              </a:rPr>
              <a:t>(it is maintained by vendor)</a:t>
            </a:r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1219200" y="2286000"/>
            <a:ext cx="16514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2000" b="1">
                <a:latin typeface="Arial" pitchFamily="34" charset="0"/>
              </a:rPr>
              <a:t>Object code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906713" y="3616325"/>
            <a:ext cx="1423987" cy="1412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x="1000" sy="1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Copy of </a:t>
            </a:r>
          </a:p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Production</a:t>
            </a:r>
          </a:p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Data + </a:t>
            </a:r>
          </a:p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created</a:t>
            </a:r>
          </a:p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data</a:t>
            </a:r>
          </a:p>
        </p:txBody>
      </p:sp>
      <p:sp>
        <p:nvSpPr>
          <p:cNvPr id="14345" name="Text Box 6"/>
          <p:cNvSpPr txBox="1">
            <a:spLocks noChangeArrowheads="1"/>
          </p:cNvSpPr>
          <p:nvPr/>
        </p:nvSpPr>
        <p:spPr bwMode="auto">
          <a:xfrm>
            <a:off x="1524000" y="3962400"/>
            <a:ext cx="7409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r>
              <a:rPr lang="en-US" sz="2000" b="1">
                <a:latin typeface="Arial" pitchFamily="34" charset="0"/>
              </a:rPr>
              <a:t>Data</a:t>
            </a:r>
          </a:p>
        </p:txBody>
      </p:sp>
      <p:sp>
        <p:nvSpPr>
          <p:cNvPr id="10" name="Rectangle 35"/>
          <p:cNvSpPr>
            <a:spLocks noChangeArrowheads="1"/>
          </p:cNvSpPr>
          <p:nvPr/>
        </p:nvSpPr>
        <p:spPr bwMode="auto">
          <a:xfrm>
            <a:off x="5129213" y="3732213"/>
            <a:ext cx="1423987" cy="1144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x="1000" sy="1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Production</a:t>
            </a:r>
          </a:p>
          <a:p>
            <a:pPr algn="ctr" eaLnBrk="0" hangingPunct="0">
              <a:defRPr/>
            </a:pPr>
            <a:r>
              <a:rPr lang="en-US" sz="1800" dirty="0">
                <a:latin typeface="Arial" charset="0"/>
                <a:cs typeface="+mn-cs"/>
              </a:rPr>
              <a:t>Data</a:t>
            </a:r>
          </a:p>
        </p:txBody>
      </p:sp>
      <p:sp>
        <p:nvSpPr>
          <p:cNvPr id="14347" name="Text Box 24"/>
          <p:cNvSpPr txBox="1">
            <a:spLocks noChangeArrowheads="1"/>
          </p:cNvSpPr>
          <p:nvPr/>
        </p:nvSpPr>
        <p:spPr bwMode="auto">
          <a:xfrm>
            <a:off x="2895600" y="3276600"/>
            <a:ext cx="144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/>
            <a:r>
              <a:rPr lang="en-US" sz="1800">
                <a:latin typeface="Arial" pitchFamily="34" charset="0"/>
              </a:rPr>
              <a:t>Run using</a:t>
            </a:r>
          </a:p>
        </p:txBody>
      </p:sp>
      <p:sp>
        <p:nvSpPr>
          <p:cNvPr id="14348" name="Text Box 24"/>
          <p:cNvSpPr txBox="1">
            <a:spLocks noChangeArrowheads="1"/>
          </p:cNvSpPr>
          <p:nvPr/>
        </p:nvSpPr>
        <p:spPr bwMode="auto">
          <a:xfrm>
            <a:off x="5105400" y="3352800"/>
            <a:ext cx="144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/>
            <a:r>
              <a:rPr lang="en-US" sz="1800">
                <a:latin typeface="Arial" pitchFamily="34" charset="0"/>
              </a:rPr>
              <a:t>Run using</a:t>
            </a:r>
          </a:p>
        </p:txBody>
      </p:sp>
      <p:sp>
        <p:nvSpPr>
          <p:cNvPr id="14349" name="Line 40"/>
          <p:cNvSpPr>
            <a:spLocks noChangeShapeType="1"/>
          </p:cNvSpPr>
          <p:nvPr/>
        </p:nvSpPr>
        <p:spPr bwMode="auto">
          <a:xfrm>
            <a:off x="4648200" y="16764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0164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Controls Summary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1741488"/>
            <a:ext cx="8607425" cy="5045075"/>
          </a:xfrm>
        </p:spPr>
        <p:txBody>
          <a:bodyPr/>
          <a:lstStyle/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200" b="1" dirty="0" smtClean="0"/>
              <a:t>	General Controls: </a:t>
            </a:r>
            <a:r>
              <a:rPr lang="en-US" sz="2200" dirty="0" smtClean="0"/>
              <a:t>Controls affecting &gt;1 application  </a:t>
            </a:r>
            <a:endParaRPr lang="en-US" sz="2200" i="1" dirty="0" smtClean="0"/>
          </a:p>
          <a:p>
            <a:pPr marL="933450" lvl="1" indent="-4762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  <a:defRPr/>
            </a:pPr>
            <a:r>
              <a:rPr lang="en-US" sz="2000" dirty="0" smtClean="0"/>
              <a:t>Restrict access to data, production, development and test program libraries based on User IDs &amp; Authentication (usually PWs)  - </a:t>
            </a:r>
            <a:r>
              <a:rPr lang="en-US" sz="2000" i="1" dirty="0" smtClean="0"/>
              <a:t>Access control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Watch out for 'super-user IDs'!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Examine password 'strength' – i.e. length, change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Also limit access to any file containing passwords</a:t>
            </a:r>
          </a:p>
          <a:p>
            <a:pPr marL="933450" lvl="1" indent="-4762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  <a:defRPr/>
            </a:pPr>
            <a:r>
              <a:rPr lang="en-US" sz="2000" dirty="0" smtClean="0"/>
              <a:t>Independent review of changes to programs </a:t>
            </a:r>
            <a:br>
              <a:rPr lang="en-US" sz="2000" dirty="0" smtClean="0"/>
            </a:br>
            <a:r>
              <a:rPr lang="en-US" sz="2000" i="1" dirty="0" smtClean="0"/>
              <a:t>- Program Change controls</a:t>
            </a:r>
          </a:p>
          <a:p>
            <a:pPr marL="1333500" lvl="2" indent="-419100" eaLnBrk="1" hangingPunct="1">
              <a:lnSpc>
                <a:spcPct val="90000"/>
              </a:lnSpc>
              <a:buClr>
                <a:schemeClr val="tx1"/>
              </a:buClr>
              <a:buSzPct val="70000"/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Applications</a:t>
            </a:r>
          </a:p>
          <a:p>
            <a:pPr marL="1333500" lvl="2" indent="-419100" eaLnBrk="1" hangingPunct="1">
              <a:lnSpc>
                <a:spcPct val="90000"/>
              </a:lnSpc>
              <a:buClr>
                <a:schemeClr val="tx1"/>
              </a:buClr>
              <a:buSzPct val="70000"/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Operating Systems</a:t>
            </a:r>
          </a:p>
          <a:p>
            <a:pPr marL="933450" lvl="1" indent="-4762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  <a:defRPr/>
            </a:pPr>
            <a:r>
              <a:rPr lang="en-US" sz="2000" dirty="0" smtClean="0"/>
              <a:t> Data Center Operation controls</a:t>
            </a:r>
          </a:p>
          <a:p>
            <a:pPr marL="1333500" lvl="2" indent="-47625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lphaLcPeriod"/>
              <a:defRPr/>
            </a:pPr>
            <a:r>
              <a:rPr lang="en-US" sz="1800" dirty="0" smtClean="0"/>
              <a:t>Only authorized programs are actually run in 'production’. i.e. operators can't program or use programs of their own, or change data being processed</a:t>
            </a:r>
          </a:p>
          <a:p>
            <a:pPr marL="1333500" lvl="2" indent="-47625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lphaLcPeriod"/>
              <a:defRPr/>
            </a:pPr>
            <a:r>
              <a:rPr lang="en-US" sz="1800" dirty="0" smtClean="0"/>
              <a:t>Reports/output are distributed as they are supposed to be</a:t>
            </a:r>
          </a:p>
          <a:p>
            <a:pPr marL="1333500" lvl="2" indent="-47625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lphaLcPeriod"/>
              <a:defRPr/>
            </a:pPr>
            <a:r>
              <a:rPr lang="en-US" sz="1800" dirty="0" smtClean="0"/>
              <a:t>Backups made, disaster recovery plan in place</a:t>
            </a:r>
          </a:p>
          <a:p>
            <a:pPr marL="933450" lvl="1" indent="-4762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dirty="0" smtClean="0"/>
              <a:t>	</a:t>
            </a:r>
            <a:endParaRPr lang="en-US" sz="2000" i="1" dirty="0" smtClean="0"/>
          </a:p>
        </p:txBody>
      </p:sp>
      <p:sp>
        <p:nvSpPr>
          <p:cNvPr id="2" name="Rectangle 1"/>
          <p:cNvSpPr/>
          <p:nvPr/>
        </p:nvSpPr>
        <p:spPr bwMode="auto">
          <a:xfrm>
            <a:off x="762000" y="3891146"/>
            <a:ext cx="8229600" cy="1238927"/>
          </a:xfrm>
          <a:prstGeom prst="rect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82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Controls Summary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1741488"/>
            <a:ext cx="8607425" cy="5045075"/>
          </a:xfrm>
        </p:spPr>
        <p:txBody>
          <a:bodyPr/>
          <a:lstStyle/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200" b="1" dirty="0" smtClean="0"/>
              <a:t>	General Controls: </a:t>
            </a:r>
            <a:r>
              <a:rPr lang="en-US" sz="2200" dirty="0" smtClean="0"/>
              <a:t>Controls affecting &gt;1 application  </a:t>
            </a:r>
            <a:endParaRPr lang="en-US" sz="2200" i="1" dirty="0" smtClean="0"/>
          </a:p>
          <a:p>
            <a:pPr marL="933450" lvl="1" indent="-4762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  <a:defRPr/>
            </a:pPr>
            <a:r>
              <a:rPr lang="en-US" sz="2000" dirty="0" smtClean="0"/>
              <a:t>Restrict access to data, production, development and test program libraries based on User IDs &amp; Authentication (usually PWs)  - </a:t>
            </a:r>
            <a:r>
              <a:rPr lang="en-US" sz="2000" i="1" dirty="0" smtClean="0"/>
              <a:t>Access control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Watch out for 'super-user IDs'!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Examine password 'strength' – i.e. length, change</a:t>
            </a:r>
          </a:p>
          <a:p>
            <a:pPr marL="1333500" lvl="2" indent="-4191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Also limit access to any file containing passwords</a:t>
            </a:r>
          </a:p>
          <a:p>
            <a:pPr marL="933450" lvl="1" indent="-4762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  <a:defRPr/>
            </a:pPr>
            <a:r>
              <a:rPr lang="en-US" sz="2000" dirty="0" smtClean="0"/>
              <a:t>Independent review of changes to programs </a:t>
            </a:r>
            <a:br>
              <a:rPr lang="en-US" sz="2000" dirty="0" smtClean="0"/>
            </a:br>
            <a:r>
              <a:rPr lang="en-US" sz="2000" i="1" dirty="0" smtClean="0"/>
              <a:t>- Program Change controls</a:t>
            </a:r>
          </a:p>
          <a:p>
            <a:pPr marL="1333500" lvl="2" indent="-419100" eaLnBrk="1" hangingPunct="1">
              <a:lnSpc>
                <a:spcPct val="90000"/>
              </a:lnSpc>
              <a:buClr>
                <a:schemeClr val="tx1"/>
              </a:buClr>
              <a:buSzPct val="70000"/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Applications</a:t>
            </a:r>
          </a:p>
          <a:p>
            <a:pPr marL="1333500" lvl="2" indent="-419100" eaLnBrk="1" hangingPunct="1">
              <a:lnSpc>
                <a:spcPct val="90000"/>
              </a:lnSpc>
              <a:buClr>
                <a:schemeClr val="tx1"/>
              </a:buClr>
              <a:buSzPct val="70000"/>
              <a:buFont typeface="Wingdings" pitchFamily="2" charset="2"/>
              <a:buAutoNum type="alphaLcPeriod"/>
              <a:defRPr/>
            </a:pPr>
            <a:r>
              <a:rPr lang="en-US" sz="1800" dirty="0" smtClean="0"/>
              <a:t>Operating Systems</a:t>
            </a:r>
          </a:p>
          <a:p>
            <a:pPr marL="933450" lvl="1" indent="-4762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  <a:defRPr/>
            </a:pPr>
            <a:r>
              <a:rPr lang="en-US" sz="2000" dirty="0" smtClean="0"/>
              <a:t> Data Center Operation controls</a:t>
            </a:r>
          </a:p>
          <a:p>
            <a:pPr marL="1333500" lvl="2" indent="-47625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lphaLcPeriod"/>
              <a:defRPr/>
            </a:pPr>
            <a:r>
              <a:rPr lang="en-US" sz="1800" dirty="0" smtClean="0"/>
              <a:t>Only authorized programs are actually run in 'production’. i.e. operators can't program or use programs of their own, or change data being processed</a:t>
            </a:r>
          </a:p>
          <a:p>
            <a:pPr marL="1333500" lvl="2" indent="-47625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lphaLcPeriod"/>
              <a:defRPr/>
            </a:pPr>
            <a:r>
              <a:rPr lang="en-US" sz="1800" dirty="0" smtClean="0"/>
              <a:t>Reports/output are distributed as they are supposed to be</a:t>
            </a:r>
          </a:p>
          <a:p>
            <a:pPr marL="1333500" lvl="2" indent="-47625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lphaLcPeriod"/>
              <a:defRPr/>
            </a:pPr>
            <a:r>
              <a:rPr lang="en-US" sz="1800" dirty="0" smtClean="0"/>
              <a:t>Backups made, disaster recovery plan in place</a:t>
            </a:r>
          </a:p>
          <a:p>
            <a:pPr marL="933450" lvl="1" indent="-47625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dirty="0" smtClean="0"/>
              <a:t>	</a:t>
            </a:r>
            <a:endParaRPr lang="en-US" sz="2000" i="1" dirty="0" smtClean="0"/>
          </a:p>
        </p:txBody>
      </p:sp>
      <p:sp>
        <p:nvSpPr>
          <p:cNvPr id="2" name="Rectangle 1"/>
          <p:cNvSpPr/>
          <p:nvPr/>
        </p:nvSpPr>
        <p:spPr bwMode="auto">
          <a:xfrm>
            <a:off x="823912" y="5105992"/>
            <a:ext cx="8229600" cy="1752008"/>
          </a:xfrm>
          <a:prstGeom prst="rect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47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Graduate Consulting course</a:t>
            </a:r>
          </a:p>
          <a:p>
            <a:pPr lvl="1"/>
            <a:r>
              <a:rPr lang="en-US" dirty="0" smtClean="0"/>
              <a:t>Do IDEA workbook</a:t>
            </a:r>
          </a:p>
          <a:p>
            <a:pPr lvl="1"/>
            <a:r>
              <a:rPr lang="en-US" dirty="0" smtClean="0"/>
              <a:t>Find real client</a:t>
            </a:r>
          </a:p>
          <a:p>
            <a:pPr lvl="1"/>
            <a:r>
              <a:rPr lang="en-US" dirty="0" smtClean="0"/>
              <a:t>Do Environment review following this material), prepare report</a:t>
            </a:r>
          </a:p>
          <a:p>
            <a:pPr lvl="1"/>
            <a:r>
              <a:rPr lang="en-US" dirty="0" smtClean="0"/>
              <a:t>Do Application review </a:t>
            </a:r>
          </a:p>
          <a:p>
            <a:pPr lvl="2"/>
            <a:r>
              <a:rPr lang="en-US" dirty="0" smtClean="0"/>
              <a:t>Document process with text, flowchart</a:t>
            </a:r>
          </a:p>
          <a:p>
            <a:pPr lvl="2"/>
            <a:r>
              <a:rPr lang="en-US" dirty="0" smtClean="0"/>
              <a:t>Develop, execute audit plan with IDEA procedures</a:t>
            </a:r>
          </a:p>
          <a:p>
            <a:pPr lvl="1"/>
            <a:r>
              <a:rPr lang="en-US" dirty="0" smtClean="0"/>
              <a:t>Many revisions</a:t>
            </a:r>
          </a:p>
        </p:txBody>
      </p:sp>
    </p:spTree>
    <p:extLst>
      <p:ext uri="{BB962C8B-B14F-4D97-AF65-F5344CB8AC3E}">
        <p14:creationId xmlns:p14="http://schemas.microsoft.com/office/powerpoint/2010/main" val="23636407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Don’t use one. Most books are:</a:t>
            </a:r>
          </a:p>
          <a:p>
            <a:pPr lvl="1"/>
            <a:r>
              <a:rPr lang="en-US" dirty="0" smtClean="0"/>
              <a:t>Application layer focused – descriptions of processes, controls, using CAAT software (ACL, IDEA).</a:t>
            </a:r>
          </a:p>
          <a:p>
            <a:pPr lvl="1"/>
            <a:r>
              <a:rPr lang="en-US" dirty="0" smtClean="0"/>
              <a:t>Tend to emphasize encryption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3457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981200"/>
            <a:ext cx="8236132" cy="4114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Introduce framework – IT Audit Cube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Objectives, strategies w Application layer focus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Physical/Hardware layer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Operating system layer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Network layer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Database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Business continuity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SOC reports</a:t>
            </a:r>
          </a:p>
          <a:p>
            <a:pPr marL="0" indent="0">
              <a:buNone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29800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Framework: IT Audit Cube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10024"/>
          <a:stretch/>
        </p:blipFill>
        <p:spPr>
          <a:xfrm>
            <a:off x="1042591" y="1548987"/>
            <a:ext cx="7565735" cy="50838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78286" y="6191794"/>
            <a:ext cx="2871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Copyright 2016 Kevin Kobelsky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5296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Audit Objectives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272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CIA Triad of Security</a:t>
            </a:r>
          </a:p>
          <a:p>
            <a:r>
              <a:rPr lang="en-US" u="sng" dirty="0" smtClean="0"/>
              <a:t>Confidentiality</a:t>
            </a:r>
            <a:r>
              <a:rPr lang="en-US" dirty="0" smtClean="0"/>
              <a:t> of data, process</a:t>
            </a:r>
            <a:endParaRPr lang="en-US" dirty="0"/>
          </a:p>
          <a:p>
            <a:pPr lvl="1"/>
            <a:r>
              <a:rPr lang="en-US" dirty="0" smtClean="0"/>
              <a:t>Regulatory </a:t>
            </a:r>
            <a:r>
              <a:rPr lang="en-US" dirty="0" err="1" smtClean="0"/>
              <a:t>req’ts</a:t>
            </a:r>
            <a:r>
              <a:rPr lang="en-US" dirty="0" smtClean="0"/>
              <a:t> e.g., </a:t>
            </a:r>
            <a:r>
              <a:rPr lang="en-US" dirty="0"/>
              <a:t>HIPAA</a:t>
            </a:r>
          </a:p>
          <a:p>
            <a:r>
              <a:rPr lang="en-US" u="sng" dirty="0" smtClean="0"/>
              <a:t>Integrity</a:t>
            </a:r>
            <a:r>
              <a:rPr lang="en-US" dirty="0" smtClean="0"/>
              <a:t> of data, process</a:t>
            </a:r>
          </a:p>
          <a:p>
            <a:pPr lvl="1"/>
            <a:r>
              <a:rPr lang="en-US" dirty="0" smtClean="0"/>
              <a:t>Completeness, Accuracy, Validity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r>
              <a:rPr lang="en-US" dirty="0"/>
              <a:t> for external audit SOX, FS</a:t>
            </a:r>
          </a:p>
          <a:p>
            <a:r>
              <a:rPr lang="en-US" u="sng" dirty="0" smtClean="0"/>
              <a:t>Availability</a:t>
            </a:r>
            <a:r>
              <a:rPr lang="en-US" dirty="0" smtClean="0"/>
              <a:t> of data, process</a:t>
            </a:r>
          </a:p>
          <a:p>
            <a:pPr marL="0" indent="0">
              <a:buNone/>
            </a:pPr>
            <a:r>
              <a:rPr lang="en-US" i="1" dirty="0" smtClean="0"/>
              <a:t>All have business value apart</a:t>
            </a:r>
            <a:br>
              <a:rPr lang="en-US" i="1" dirty="0" smtClean="0"/>
            </a:br>
            <a:r>
              <a:rPr lang="en-US" i="1" dirty="0" smtClean="0"/>
              <a:t>from regulatory requirements</a:t>
            </a:r>
          </a:p>
        </p:txBody>
      </p:sp>
    </p:spTree>
    <p:extLst>
      <p:ext uri="{BB962C8B-B14F-4D97-AF65-F5344CB8AC3E}">
        <p14:creationId xmlns:p14="http://schemas.microsoft.com/office/powerpoint/2010/main" val="425996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Audit – Control Strategies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8800" y="17272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CIA Triad of Security</a:t>
            </a:r>
          </a:p>
          <a:p>
            <a:r>
              <a:rPr lang="en-US" u="sng" dirty="0"/>
              <a:t>Confidentiality</a:t>
            </a:r>
            <a:r>
              <a:rPr lang="en-US" dirty="0"/>
              <a:t> of data, </a:t>
            </a:r>
            <a:r>
              <a:rPr lang="en-US" dirty="0" smtClean="0"/>
              <a:t>process</a:t>
            </a:r>
            <a:endParaRPr lang="en-US" dirty="0"/>
          </a:p>
          <a:p>
            <a:pPr lvl="1"/>
            <a:r>
              <a:rPr lang="en-US" dirty="0"/>
              <a:t>Regulatory </a:t>
            </a:r>
            <a:r>
              <a:rPr lang="en-US" dirty="0" err="1" smtClean="0"/>
              <a:t>req’ts</a:t>
            </a:r>
            <a:r>
              <a:rPr lang="en-US" dirty="0" smtClean="0"/>
              <a:t> </a:t>
            </a:r>
            <a:r>
              <a:rPr lang="en-US" dirty="0"/>
              <a:t>e.g., HIPAA</a:t>
            </a:r>
          </a:p>
          <a:p>
            <a:r>
              <a:rPr lang="en-US" u="sng" dirty="0"/>
              <a:t>Integrity</a:t>
            </a:r>
            <a:r>
              <a:rPr lang="en-US" dirty="0"/>
              <a:t> of data, </a:t>
            </a:r>
            <a:r>
              <a:rPr lang="en-US" dirty="0" smtClean="0"/>
              <a:t>process</a:t>
            </a:r>
            <a:endParaRPr lang="en-US" dirty="0"/>
          </a:p>
          <a:p>
            <a:pPr lvl="1"/>
            <a:r>
              <a:rPr lang="en-US" dirty="0"/>
              <a:t>Completeness, Accuracy, Validity</a:t>
            </a:r>
          </a:p>
          <a:p>
            <a:pPr marL="457200" lvl="1" indent="0">
              <a:buNone/>
            </a:pPr>
            <a:r>
              <a:rPr lang="en-US" dirty="0"/>
              <a:t> for </a:t>
            </a:r>
            <a:r>
              <a:rPr lang="en-US" dirty="0" smtClean="0"/>
              <a:t>external audit SOX</a:t>
            </a:r>
            <a:r>
              <a:rPr lang="en-US" dirty="0"/>
              <a:t>, </a:t>
            </a:r>
            <a:r>
              <a:rPr lang="en-US" dirty="0" smtClean="0"/>
              <a:t>FS</a:t>
            </a:r>
            <a:endParaRPr lang="en-US" dirty="0"/>
          </a:p>
          <a:p>
            <a:r>
              <a:rPr lang="en-US" u="sng" dirty="0" smtClean="0"/>
              <a:t>Availability</a:t>
            </a:r>
            <a:r>
              <a:rPr lang="en-US" dirty="0" smtClean="0"/>
              <a:t> of data, process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02563" y="3065676"/>
            <a:ext cx="172355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latin typeface="+mn-lt"/>
              </a:rPr>
              <a:t>Seg’n</a:t>
            </a:r>
            <a:endParaRPr lang="en-US" sz="2800" b="1" dirty="0" smtClean="0">
              <a:latin typeface="+mn-lt"/>
            </a:endParaRPr>
          </a:p>
          <a:p>
            <a:pPr algn="ctr"/>
            <a:r>
              <a:rPr lang="en-US" sz="2800" b="1" dirty="0" smtClean="0">
                <a:latin typeface="+mn-lt"/>
              </a:rPr>
              <a:t>of Duties</a:t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(</a:t>
            </a:r>
            <a:r>
              <a:rPr lang="en-US" sz="2800" b="1" dirty="0" err="1" smtClean="0">
                <a:latin typeface="+mn-lt"/>
              </a:rPr>
              <a:t>SoD</a:t>
            </a:r>
            <a:r>
              <a:rPr lang="en-US" sz="2800" b="1" dirty="0" smtClean="0">
                <a:latin typeface="+mn-lt"/>
              </a:rPr>
              <a:t>)</a:t>
            </a:r>
            <a:endParaRPr lang="en-US" sz="2800" b="1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77100" y="1740411"/>
            <a:ext cx="1588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+mn-lt"/>
              </a:rPr>
              <a:t>How?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40500" y="2405788"/>
            <a:ext cx="482600" cy="3263740"/>
            <a:chOff x="6921500" y="2456076"/>
            <a:chExt cx="482600" cy="3252574"/>
          </a:xfrm>
        </p:grpSpPr>
        <p:sp>
          <p:nvSpPr>
            <p:cNvPr id="2" name="Right Bracket 1"/>
            <p:cNvSpPr/>
            <p:nvPr/>
          </p:nvSpPr>
          <p:spPr bwMode="auto">
            <a:xfrm>
              <a:off x="6927850" y="2456076"/>
              <a:ext cx="476250" cy="2592174"/>
            </a:xfrm>
            <a:prstGeom prst="rightBracke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" name="Right Bracket 7"/>
            <p:cNvSpPr/>
            <p:nvPr/>
          </p:nvSpPr>
          <p:spPr bwMode="auto">
            <a:xfrm>
              <a:off x="6921500" y="5118100"/>
              <a:ext cx="476250" cy="590550"/>
            </a:xfrm>
            <a:prstGeom prst="rightBracke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160886" y="4872890"/>
            <a:ext cx="196239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latin typeface="+mn-lt"/>
              </a:rPr>
              <a:t>SoD</a:t>
            </a:r>
            <a:r>
              <a:rPr lang="en-US" sz="2800" b="1" dirty="0" smtClean="0">
                <a:latin typeface="+mn-lt"/>
              </a:rPr>
              <a:t>,</a:t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Business</a:t>
            </a:r>
          </a:p>
          <a:p>
            <a:r>
              <a:rPr lang="en-US" sz="2800" b="1" dirty="0" smtClean="0">
                <a:latin typeface="+mn-lt"/>
              </a:rPr>
              <a:t>Continuity</a:t>
            </a:r>
          </a:p>
          <a:p>
            <a:r>
              <a:rPr lang="en-US" sz="2800" b="1" dirty="0" smtClean="0">
                <a:latin typeface="+mn-lt"/>
              </a:rPr>
              <a:t>Planning</a:t>
            </a:r>
            <a:endParaRPr lang="en-US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387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ctr"/>
          <a:lstStyle/>
          <a:p>
            <a:r>
              <a:rPr lang="en-US" dirty="0" smtClean="0"/>
              <a:t>Segregation of Duties</a:t>
            </a:r>
          </a:p>
        </p:txBody>
      </p:sp>
      <p:sp>
        <p:nvSpPr>
          <p:cNvPr id="2580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8077200" cy="4114800"/>
          </a:xfrm>
        </p:spPr>
        <p:txBody>
          <a:bodyPr/>
          <a:lstStyle/>
          <a:p>
            <a:r>
              <a:rPr lang="en-US" dirty="0" smtClean="0"/>
              <a:t>An employee should not be in a position to both</a:t>
            </a:r>
            <a:br>
              <a:rPr lang="en-US" dirty="0" smtClean="0"/>
            </a:br>
            <a:r>
              <a:rPr lang="en-US" dirty="0" smtClean="0"/>
              <a:t>1) perpetrate AND </a:t>
            </a:r>
            <a:br>
              <a:rPr lang="en-US" dirty="0" smtClean="0"/>
            </a:br>
            <a:r>
              <a:rPr lang="en-US" dirty="0" smtClean="0"/>
              <a:t>2) conceal </a:t>
            </a:r>
            <a:br>
              <a:rPr lang="en-US" dirty="0" smtClean="0"/>
            </a:br>
            <a:r>
              <a:rPr lang="en-US" dirty="0" smtClean="0"/>
              <a:t>errors or inappropriate disclosures (intentional or unintentional)</a:t>
            </a:r>
          </a:p>
          <a:p>
            <a:r>
              <a:rPr lang="en-US" dirty="0" smtClean="0"/>
              <a:t>Control Approach:</a:t>
            </a:r>
          </a:p>
          <a:p>
            <a:pPr marL="457200" lvl="1" indent="0">
              <a:buNone/>
            </a:pPr>
            <a:r>
              <a:rPr lang="en-US" dirty="0" smtClean="0"/>
              <a:t>Everything done/accessed is reviewed by an independent person</a:t>
            </a:r>
          </a:p>
        </p:txBody>
      </p:sp>
    </p:spTree>
    <p:extLst>
      <p:ext uri="{BB962C8B-B14F-4D97-AF65-F5344CB8AC3E}">
        <p14:creationId xmlns:p14="http://schemas.microsoft.com/office/powerpoint/2010/main" val="12782171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2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  <a:noFill/>
        </p:spPr>
        <p:txBody>
          <a:bodyPr anchor="ctr"/>
          <a:lstStyle/>
          <a:p>
            <a:r>
              <a:rPr lang="en-US" sz="4000" dirty="0" err="1" smtClean="0"/>
              <a:t>SoD</a:t>
            </a:r>
            <a:r>
              <a:rPr lang="en-US" sz="4000" dirty="0" smtClean="0"/>
              <a:t> model – A 'second set of eyes'</a:t>
            </a: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371474" y="1584325"/>
            <a:ext cx="8283883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i="1" u="sng" dirty="0" smtClean="0"/>
              <a:t>Objective</a:t>
            </a:r>
            <a:r>
              <a:rPr lang="en-US" i="1" dirty="0" smtClean="0"/>
              <a:t>: Reduce </a:t>
            </a:r>
            <a:r>
              <a:rPr lang="en-US" i="1" dirty="0"/>
              <a:t>risk that assets will be </a:t>
            </a:r>
            <a:r>
              <a:rPr lang="en-US" i="1" dirty="0" smtClean="0"/>
              <a:t>stolen/lost/wasted </a:t>
            </a:r>
            <a:endParaRPr lang="en-US" i="1" dirty="0"/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371474" y="5394325"/>
            <a:ext cx="8283883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i="1" u="sng" dirty="0" smtClean="0"/>
              <a:t>Solution</a:t>
            </a:r>
            <a:r>
              <a:rPr lang="en-US" i="1" dirty="0" smtClean="0"/>
              <a:t>: At least three people involved in the smallest organizations, five in others.</a:t>
            </a:r>
          </a:p>
          <a:p>
            <a:r>
              <a:rPr lang="en-US" i="1" dirty="0" smtClean="0"/>
              <a:t>Kobelsky (2016) IJAIS</a:t>
            </a:r>
            <a:endParaRPr lang="en-US" i="1" dirty="0"/>
          </a:p>
        </p:txBody>
      </p:sp>
      <p:sp>
        <p:nvSpPr>
          <p:cNvPr id="3" name="AutoShape 10" descr="data:image/jpeg;base64,/9j/4AAQSkZJRgABAQAAAQABAAD/2wCEAAkGBhQQERUTExMUFRUVFBcVFBgVFBUUFBQVFBQXFBQXFBQXHCYeFxkjGRQUHy8gIycpLCwsFR4xNTAqNSYrLCkBCQoKDgwOGQ8PGiwcHCQpKSksLCksLCksKSkpKSkpKSwsLCwtKSkpLCkpLCkpKSkpLCwpLCwsKSwsKSkpKSwpKf/AABEIALcBFAMBIgACEQEDEQH/xAAcAAABBQEBAQAAAAAAAAAAAAAFAAMEBgcBAgj/xABEEAABAgMFBAUICAYCAgMAAAABAAIDBBEFEiExQQZRYXETIoGRoQcyQlJyscHRFCMzYpKi0vAVFlOCsuFD8WPCJHOD/8QAGQEAAwEBAQAAAAAAAAAAAAAAAAECAwQF/8QAJREAAgIBAwQDAQEBAAAAAAAAAAECEQMSITEEEzJBFFFhIlJC/9oADAMBAAIRAxEAPwDcUkkkAJJJJACSSSQAkkkkAJJJCNoLebKs3vd5o+J4JNpK2NK9kDtrbfcwdFBNHHz3eqNw4rN5pzWk1N45mpOfJSbUtUuLicSTiTv5KuTs1fIA8AM1wSm5s7IQUUEvpAIJJbQbvkvAmGnE3XCoxAy5qJBknnzRj3ZohI2HFGYpqlRY30oBIAzzHyUCPAvE0GFajerH/L0Umt2pp+8Ex/AogPmkb80IemyvzEJxaG7st6a+iAm+MxmOO9WOPKUw+FU1AsupqFcWiZRZGlnBzXCmNAcBmlMS5czLHH5KxWdZFNAiESygRkhsFAof0WjaEE0z47k15nWJqbpr2q4zVk4ZcKKvztk41AwpindicGiDZ7mtANOKM2ftE+E4OBOGPAKuvilpNRQDfmTv4BchzVcBqp4FRuOy21rZwUIuvAxG/krEsFsW0ny8Rj2mlDjyW4WbOiNCZEHpNBXVjlaOacdLJSSSS1MxJJJIASSSSAEuLq4gQkkgkgZ1JJJACSSSQAkkkkAJJJJADE7NthQ3RHZNBKya2rXdGe6I6tTW63QDRXXbWbqBD0HWduJ0qs/ivxNNM+C4887dHThj7BBhOcauzOQRaSsmpA+HxXuUlS85UqcSrXZdnDcsDqoYkbFpTvRqDZzRipLIYCcoqBI8CHRNPlwcwnyvNUFUDpizGnIDuUZlmAHTuojLmptwQMiCABovBYpjgo8QICiI9qgTMoiTwmYjUgopVv2PeBICqUWWcx3WJWqzEC8KKtWpZfBOzNoBWfCdmDUeC17ydT96CYTs2mo5FY/Fb0bsBdPDI9itex20jocS9idCCFcJaZGM42jZElHkpsRWBwyKkLuOMSSSSAEkkkgBLi6uIEIJJBJAzqSSSAEkkkgBJJIRP7WSsDCJHYCNAb7u5tSgAuuEqqP8p8kPSiHlCd8U3G8pUm9jgIjmuIIF6G9uPOlAkwAG2Vs1eQ0i844V0aMK0QGXaXEMGpxO86qNarHPc6Iy66pwIcCAn7AiOOa86SdnoQqti0yckBQDRWGVg3Qolmy+AJzRJC2LOhq9hq60L2FSQmxosXksTxCbcE6BMZcE05POKG/xuAXuh9Ky+3MXgKKaLslEJh69QJ1kQVY5rxWhukGh7Fx6Q7GIiYcn4qjuNEihqIFCnZe8FOeU08KiGU22rOq3iMihllRrhrXXfirhacMUxyKps7Jhj8NcqapoykbVsXMB8AEHUg/BWNZLsRtGyUr0z7rdxqT2AYq1v8qciPTiHlCd8aLtg9jhmqZb0lVJfynSDzTpS324bwO+lFYJG1YMcVhRWRB91wPeArJJaS4uoAS4uriBCSSSTGdSSSSASBbQ7WQ5Tq/aRSMGNOW4vPojx4JnazaX6O3o4RHTOFa5iG31jx3BZDtJtIyWBqS+I+pxNXOOpcd3FAmw9bm08aPUxotxnqMNyGBx1d2qnx9qZduDOv7AqO/JUe1reiRnVe6u5owY3s1KgC+/fThgECov383t/p05uaFIhW/Dfmw9l13uNVnn8OOqkSUkScFSsTpGhsuOxhvo7cDQ9ozU6zbcMB46VtW1zaKHuyKpsBkaHQ+cBvqSOTswjkjaAiijtM6+c3n6w4pSgnyEMjT2NUg7YSbQ29MMbUVFSQi8hbUCP9lGhxDua9pPdWqxGblaCjhVh72ne394oUYDobxRxBza5pIqNCNy53gX2dS6h/R9JNK9Byxay9vp2CAOlZFaP6rST+IEE9qLO8qE0RQMl2nf13eFQo7Mkad6DNSc9Vy39sIUuCGvY+LUAMDq0qc33cgs3tLamPMfaRnkeqz6tnaG4ntJUGFBL7rWXWnF+gGByyPHTVWsP2RLqP8AKCm1ltvju6QsNOq0Oq4Borm1oODTXGuiqc08srea3D7jfkrX9Ie4Ohx4YLS11XNwF2hzFSMuNeA0rhHTkAA0bShdS867kXAYLoUUuDlcm3bJdhbUGAC0XmXj1nMeRjlkcKBaJYu2MGI1rIkZoijA3qMDtxFcKlY/ajHNJa1tA3NxxryH+15s+Z6zWuN6udadmSzljUjXHllA3mJGrkUy6IsrlJ2NBP1MZ7R6pN5n4TkiTNspoYEQTxuuHuK53gl6OyPVQa3L9VRJy1oUH7SIxvAuFe7NUiNtHNRcC8MH/jbQ/iOKZlrLvmrhU5knGvFxOaqOB+zKfUr/AJRaZ23YURnUJfuoCAeNTogEzE1JA5Yd5Ua1rXZLN3nIAZuO4bgqBa9vxI5xOGjR5o5+sVvHHGJzSySnyWya2lgQ8jfP3Be8clBO2DP6bu0tHxVRZCe/fTwTn8PIGKvcmkW6FtNDdmxw5XXe4ohJTzS4OhRC14yuktePiqTJyF5Fm2ZEaK5jjn2HMJ6WRqRrOzvlSjy5DJqsaH6w+1b25O7ceK1Wy7WhTMMRILw9h1ByO4jQ8F8xyNoECjqkDOvnN5+sOKsuzm0kWz4oiQjVh+0ZXqvb8DuKlotM+gklCsi1oc1BbGhGrXDDeCMwRoQVMqhAdCS4EkwPSi2paDZeE+K7JorTUnQDiTQKUqft/O/Zwa74juTcGg9pJ/tSGZ/tPb3RMiRohq9xqeJODWjgMByCyKcmXxnue41c7PgNAFZtubQMSOIfosFSPvHJDbPkKip5lNKyeAMyR1P/AGpTDRPTeajXkxkhzsE/ZZF4KDHidVckI9HBMUuDULHlWvbQhQra2fMI9JDwIxwTuzU3UBWiOA9hC1TtUzncaKbKRhFZSlCMCNx3cjmO0IdMwsCypBHWacK8RiNVJiM6CYpo80P/AK+NPFerXhU6w5rJqjWLsDslgc3OPbT3J4ScMaE83uPxUV0wASm3WgkUS3wIfqN7RU+KgTNpPYRczaKUwGAcR8Wrv0uqjzcv02I3dh0pX95JDCUlar3HrRa72sAuU1vPOJ7Kdqeh27DhdehdXzQBme3JV0RSxpYGmuRrnd1Tc0+80CuXvz96Woemzs/ab4jnOLsyTSmAruXLNvFzRvcadnVJ7z4KKYdaEggHLjy3o3Ysn0ZD3imHVB03VO/M9qFuN7FgEgynmN7l5+gtBwBHIkfFPQ4tV7aalUZnuWlaZF34iiVpTIloRJONKu38AFyyoN5+OTRU9mSre2U8XvDAfvH3N+JQBWbQmnxnknM9wHqhMMkaYlGrOkBSp0UScOKKLGWOonIjsExeXJiJggAjZZF4LQLHlWvbQrL5CPRy0fZqaqAri6MpKxq3dm7nXZgRihkm6opkCaU9V27kdFoMYB7CCqHOS3Rx7uQfhyPonvp3lVJXuTF1sXDyY7SGWmfo7z9VHNBXJsTJp7cu5bHVfNsV5F2IMDg4bw4H5hfQOz9p/SZWDG1fDaTwdTrDvqseGb+gm1cSakgD2s423jVmon3YbG/5OP8AktEeVme2A/8AkxeLWEcrtPgVGr+qG1tZiNpxL8eK7fEI7G4fFF5ZtIRQqah0ixAdIrvEghFmO+qWkSWA5htSosRtFKinFRYwSGMTETBeZY4pqaXJd1ECZetnpylFdZacqFmFmTRCtEjOHeriyD3tL5wPFO2rjDrvCF2xN3iAiVqGkID7v79yJCiUl8XruH7wKaxOQw3nAf7XrpqOdUVxwUaNNOeaBZmtEtgaMzXnl3LsS1QMsVEhyZPnFM2jLht2g3oCkOxJ0xXXQKnSg+K6ZCID5r8NLrqfIqDIxi14I3q9SUe80VWM5OLOnHjUkVyWDoVHOh8KuwIRODasN2BN05UOXelb0a6w8lA2al2ve68Aep7zj7leOTZnmgosNsYM2GnLFvcp0teHnNw3txHaMwhbrKAxYSw8Mu4qfZ9qOhGkQVHrN+IWhgWCy39SK4cB4V+KolsvvR3+1TuA/wBq92dFDmRSCCCQRTi0KjWiz66J7Z8aFAgjLtpC5oFMirijoP1Q7UCjHEqmUmRXtoo0xEUqMEOmlJRIljirns9OXaKjQHUR6zJqiaZmzT5adqFXNpswRnVeJGcNFDtqbvYLS9iPZNmhVrvar+MB3xWk+Sy3aSohvODXuDTurR1DwqSs3mhRrubR+GGAVaNgiWy5OhiH3NXNllpVo6sMVJ0zZGHBJB7DmSYeeTjThgD8VxNTtWDhToMEf7VE2+laRmP0fDLDzYS4eDj3K+E0CrG18r00A089hD2cXCuHaCR2rDVTTGouSaPn/aWU6OZduiAOHNuDk1LTFWkK0bT2Z08O8zz29ZvP0mqhxIt3EZe46grqOdnqMcVHixAvMWPXFRHREi09jzNuTUErkYpQ0AwpKxrqLwLYuhV0RKLjXFxoFSZmy0Wc8zEZo0rjyGJRraKP6PYm9m7M+jwjEfg5wwroP3Q9yHT03fcXaNy56JSZUFuV6cb1yBkM+a7CFE4YJOJ1Ne9c6OiSLY+xQJ81JOgHinXTNeq3tKhTcS91W4/EpNjUTzZ0G88cFcJQUCEWXJXBx1RyEzBcuSVs7scNMQTb3WBC5sq4XhpWrD25eOHanLUh1QqWimE6uhzWmOVGWeF7lwitoSCmXlR4duNfQRDR2Qf6L/aPou96ciPXTZxNBrZqKAXN3hA9o5a5Gro4eLcD4UTkhPhkQY/96fvijNuyQmIV5ueY5jTtySEVyXmKsIQuMcV2JFLMct494KiRo1cQhhF7nqLECHTbk46Io8Y4pGh2CUTlY11DIakCJRCIZYoFsXQnJGL08ZoPm1q72W4nwCq/SElXTZ+zuih1d5zgC77rMwObsOzmrslIn2hG6ormauPNxqr7slK3JWG06i8f7sfks9b9dGA0rU8lpdlxMAuTqJ8I7+mxunItVgAiG4HR5/xaknrE+zPtH3NSVQ8URPyYUjxcaKn7XW4IV1oPWLhzz3KyuaS7NVSFYRjWnefQsht6QcTWjQe0k/2rklbOrCowTb9Ig7YWD0LjHYPqnmsQD/jefS9knuPNZrtDs3eJiwhWvns9bi37y+iI8IXHNcAQRQg4gg7wsm2gkBLRD0XWYT5mrfZOo4LqhlSpM5ZYXK5RMYnJFzaltSNRTrN4OChiKtTmZGDMY+a/eOq4cDv7UIm9jA7GjHccYbu0jA9y6DmuigxSuMVwOwgrlEHJzD7wpkrsYxmYP9zx7mj4pUDZS5eSfEIDQSToBU9yumz+zAhUiRaVGIGYHM6nwHFE2Mgy4wu9goO3U9pUJ85FmnXIDS7QkYNbzKG0uQUXJ0hWzat43GY6YJgbPxHgC8WjM0zJ5lWmxdkGwBfiG/EOZ0b7PzRcSF8hrRie4DeVyZMtvY9PF0umNyKBF2NjlpdDe51MaOcBUcOqUAmLKjtNHwYh5uqPygLdfoAYwNHag09ZYUrJJcldiD/DHhZcZ2Fy6N2X+yiNn7N3es7Eq+OsoVyUC2XXGhrc03kbH2YxAgkrqkQoeCdkJd0Q4qxQtnzdrRRZVFKnIFSmINk38DqrRP2Ga4IU6ViMdkU0xOIBj2HEhmgxadDkuNsuL6LHD2Th3K3Qn1IDhnvRGBKDcq7rRHx4vco8rspHinEXRvc74AK4Ml3yzGh5vsIAc7c7eeaKQpdT2QgRdIBBwIORCSzSTsJdNDTRRbcsQP67KVOY0d/tUuclXMJoDxFMRzGi1SdsCJCBdBBiQ9Yeb2cW+s3hmgUaDCj8xhXJwOoPyK7IzUjzZ45Qe5nvSLxFVumtlQcRdP5D4YFQHbKn1Yn5D8VQrADCvbIZcQACScgBUnkArHA2Y3tf/c5rf8alFJezWQho3gwUJ5uOJSoQPsKwrhvPALhiG5tZxed/3Uampn0G1JJ5lxPxTcF74rhCgMLjubpxJ05lX3ZjYoS46WLR8U/hZ7O88VE8igjbFheR/gHgbO/R4DXO+0cau4Yeb2I3Y0xhRE7QkjEbQZjEKtwYhhvIocDiF58m5O2etBJR0o07Z91YZ9s/4tSUbZSNegE/fP8Ai1cXZj8UedkX9MOtGNU1JwAIjomrqDsH/ZUuI0XT+814hNosaDVaZybdgVle1kUB/atItWaDWlZLtA/pX1xpVYz3kdvTLTFsER2NfnnvGB71cbP8lsaNLw4rJq457bxY+HUCuVHAjSmip4ll9CSbgYbCBQFrSBuFBQLqwW7Ofq0lWxkkbyW2iPNiyxHF8RvhcKH2n5NJyEwOizEFtTQBge8k8yGrcVVtp3X4rWaNbXtd/oBaZG4xs58MFOaTRnVleTiDUGM58U50cbrfwtzHNWn+GsgtDWNa0DINFAiEGWoo1oRaZrjcm1uerCMYv+UCJg6UqTgBvJRCTl+jZTCvpc1Dsxl+K5x9AYbqur7gPFEYoWdjlKxmO9Cpl6IxEOiw72auxJEC9WqgTUsC4ko4IQCgTMMO4JgqbIMtHhA0Dm96MwZ4XRQ4ZYIUyWGoCmNlwBuUlNI5PzDG9Z7gOZUWXjQ4o6uPYR70/OyLTSuKUPqigpRMWwPtCU+sYBv8EUZKXQmLmNTiURgxatoUmJP0Mthp5jEsl28hCY9CilpBClTWzctPC8+HR/rsJY8cyPOHOqgA1RSz5i44VyOBVK1ujNtcMrNo+TSLDxgzAcN0RtD+JvyVfj2FNMNCIfY4/pW0RIN5tAgM/ZoWndkuCV0+KXJn9h7GzM7EMNsSEwgVN4uNRrQAYq62V5EYQIM1HfF3thjomdpBLu4hR5F5lpiHF0Dhe9k4O8CtTqtsM9adnL1OJYmtPDKBbVhwpCIzoYbYcJzQAG5X251JxJIocdxU+WbeYDXDMJ7ygH6qENDFx5hjqfFRrGdRt3uWGZVPY6cE28aF0NCq5bcrdiXhkRjwKt8aEhM1AvXqiuCyRpe9k7YwfUO/+w/4MSXrZKFdhPH/AJTTlcYkuzH4o4cvmy0PbV1F0S9MV1m9KM/BZEW+EV/aSKAwrNJvElXLbG0wxtNdAqOYuC57ttnqQVRSGKVW8WY8GDDINR0baHf1QsGiRhDFSeKvuym34ZLw4b4Tuq2lQ4Y41yIwzXRhko3ZzdTCUkqNFVRnX3piIdzqdwARJ+18DonRLxBa2t1woSdAN+KrFlTXSEvrW8STzOJVZ5p0kZ9NjabbDUMINb0TBGScKoHbTKkcTTvwXMzqT3JNnS1yC3eRePN2K8xgiLhhRQI4RIIMhvChOapjs1FiFCLbGIrwh0ZSo7sVCiPTIPA4p+/WiiuYPWHekYRzDh3oaZokTZk5Jm6mfpDdXJ9rgciCkhSTR1rQn4baJtjU416ZA4UivBcu3kIGx6FmpBgveDcBJpUAcFFgq27HStXOfuFFpCNujDJLTuSbJeXw2k1BIxBzB1quzcrVEpllIgPrD3YfJR5rKqUo6dhwnq3KXbcECq0GzY9+DDdvY0+AVFtmCXNc7RTNkNrGNlnQ3mroLqADNzXVLacsR3J9PJRk7L6qDnjTXon+UBw+jMGpjMu9zifCqF2RWig7UW5EmQ0BoDWPvgYknAtpXk5SbLidUPbiNyWaalK0GDG4QpljEIlqHTME1NMaonIxg5uCUeFqoasd0csGDSG72yfytSUuyx1T7XwCS64eKOKfkwo1tEPtKM6hDR8AiLnAZqBOxSRgCspcBi8rM2t6zXF5LjU+7kq7KNqcdFoc5K5ucqM2HdiO5n3rnSo9PVaBMwOlmAzRoqeeisknLhV0NLY9/RxI7slaJUVoUBYWgSlRQpyTkTL4tFWHMat5cE9JFFGDeqqyHKjkOK2IyrSgs5FF4B2jmnsBxRCNKmGS5mBOY0d8jxQe14oe0kChHnA5hJ8klmmod1xCHRwjFoQqU33WnwFUJmAryKmZ4pWgfEGKgTBU6NmokycFmjZletO1ww07ygcS1r51PIFWiNItdUileSHRLPp6PaFdo0hXoCC0qGlx9N6cba7Ro49hRSHJNdheA9rBPusSh07wmbJgWDagJ8x/dRSvpXqseP3zU8WZdxoO9cdQHMe8pA/wiMtp7MKE9hKJSc9f9EjmKLwxhdkKcSPgpkKCAjY55UPtbguUXppwXgFJGbHIXxWjbNSlyAN7sT2qjWJI9NGa3StTyC0xjboAGmC68MfZw55eiFaDqObyPiR8lFmMG110Uifb9Y0/dPvUd0LpDXJo8Vll8ma4fFFftmXdEAhszPnHQDeVBlLCbABAxLjVxOp+Stv0cNrTtKHTbFg4+zsjPaivzMvRO2DEuRzBOT2lzeY873hSY0DVQ4MuTNsc3/jYT+LD3ArN7M0bTTQel5ZzIhpzoiLYgcNxTt3rDiF0wWuzWyicrlfJ7s9lGn2vgEk7JwqAjj8AkuqHijknWpkwhNx2GmSSSehGSdMp20UrMu6sGFUnUuYAPzVKrB2OmwK3AT7bMz/cupLLsr7Z1/IklVIYj7ITXRikHEEEdeFp/cjEjs9MACsIjeL8P4OSST7Mfsn5EvwNSlkxR6H5m/NEmyDyMW+I+aSSaxITzSYzEkImRbUc2/NCbQsKM6t1mIyN5mPA4pJI7SF3pFqtWVc4NIFTShxCDx7MiHJvi35pJKpY02TDI4oGx7GjHJn5mfNRIlgxz/x/mZ+pdSUdmJr8iX4R/wCXZiv2R/HD/Ul/LkxX7L80P9S6kjsRD5EvpHXbMRTnBr/cz9SY/k+L/RI5PZ+pJJHYiNdTNHobGxDnCcf/ANG/qXtuykRvmwR+KH+pJJLsRD5Mzw/ZyY0hfnh/qXn+XZn+kfxw/wBSSSfZiT8iX0jp2cmafZfnh/qSh7NzGsL88P8AUkkqWFIl55MsmydkRIUQl7KdXe01PYVbKLiS3gqVHNN6nZCnoDnObQYa4jekZc0pT3JJLKUE22awm0kjw6WdTLxCgxLOedPEfNJJS8SZqs0kQ5uzIhoA3Dm35piz7Hitc8llC4gDrNyHbzXUlHYjdl9+VUGujeXjqmlM6t+akvlju8QuJK1jRk8rHpaEQDhTHfwCSSS1UUkZOV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12" descr="data:image/jpeg;base64,/9j/4AAQSkZJRgABAQAAAQABAAD/2wCEAAkGBhQQERUTExMUFRUVFBcVFBgVFBUUFBQVFBQXFBQXFBQXHCYeFxkjGRQUHy8gIycpLCwsFR4xNTAqNSYrLCkBCQoKDgwOGQ8PGiwcHCQpKSksLCksLCksKSkpKSkpKSwsLCwtKSkpLCkpLCkpKSkpLCwpLCwsKSwsKSkpKSwpKf/AABEIALcBFAMBIgACEQEDEQH/xAAcAAABBQEBAQAAAAAAAAAAAAAFAAMEBgcBAgj/xABEEAABAgMFBAUICAYCAgMAAAABAAIDBBEFEiExQQZRYXETIoGRoQcyQlJyscHRFCMzYpKi0vAVFlOCsuFD8WPCJHOD/8QAGQEAAwEBAQAAAAAAAAAAAAAAAAECAwQF/8QAJREAAgIBAwQDAQEBAAAAAAAAAAECEQMSITEEEzJBFFFhIlJC/9oADAMBAAIRAxEAPwDcUkkkAJJJJACSSSQAkkkkAJJJCNoLebKs3vd5o+J4JNpK2NK9kDtrbfcwdFBNHHz3eqNw4rN5pzWk1N45mpOfJSbUtUuLicSTiTv5KuTs1fIA8AM1wSm5s7IQUUEvpAIJJbQbvkvAmGnE3XCoxAy5qJBknnzRj3ZohI2HFGYpqlRY30oBIAzzHyUCPAvE0GFajerH/L0Umt2pp+8Ex/AogPmkb80IemyvzEJxaG7st6a+iAm+MxmOO9WOPKUw+FU1AsupqFcWiZRZGlnBzXCmNAcBmlMS5czLHH5KxWdZFNAiESygRkhsFAof0WjaEE0z47k15nWJqbpr2q4zVk4ZcKKvztk41AwpindicGiDZ7mtANOKM2ftE+E4OBOGPAKuvilpNRQDfmTv4BchzVcBqp4FRuOy21rZwUIuvAxG/krEsFsW0ny8Rj2mlDjyW4WbOiNCZEHpNBXVjlaOacdLJSSSS1MxJJJIASSSSAEuLq4gQkkgkgZ1JJJACSSSQAkkkkAJJJJADE7NthQ3RHZNBKya2rXdGe6I6tTW63QDRXXbWbqBD0HWduJ0qs/ivxNNM+C4887dHThj7BBhOcauzOQRaSsmpA+HxXuUlS85UqcSrXZdnDcsDqoYkbFpTvRqDZzRipLIYCcoqBI8CHRNPlwcwnyvNUFUDpizGnIDuUZlmAHTuojLmptwQMiCABovBYpjgo8QICiI9qgTMoiTwmYjUgopVv2PeBICqUWWcx3WJWqzEC8KKtWpZfBOzNoBWfCdmDUeC17ydT96CYTs2mo5FY/Fb0bsBdPDI9itex20jocS9idCCFcJaZGM42jZElHkpsRWBwyKkLuOMSSSSAEkkkgBLi6uIEIJJBJAzqSSSAEkkkgBJJIRP7WSsDCJHYCNAb7u5tSgAuuEqqP8p8kPSiHlCd8U3G8pUm9jgIjmuIIF6G9uPOlAkwAG2Vs1eQ0i844V0aMK0QGXaXEMGpxO86qNarHPc6Iy66pwIcCAn7AiOOa86SdnoQqti0yckBQDRWGVg3Qolmy+AJzRJC2LOhq9hq60L2FSQmxosXksTxCbcE6BMZcE05POKG/xuAXuh9Ky+3MXgKKaLslEJh69QJ1kQVY5rxWhukGh7Fx6Q7GIiYcn4qjuNEihqIFCnZe8FOeU08KiGU22rOq3iMihllRrhrXXfirhacMUxyKps7Jhj8NcqapoykbVsXMB8AEHUg/BWNZLsRtGyUr0z7rdxqT2AYq1v8qciPTiHlCd8aLtg9jhmqZb0lVJfynSDzTpS324bwO+lFYJG1YMcVhRWRB91wPeArJJaS4uoAS4uriBCSSSTGdSSSSASBbQ7WQ5Tq/aRSMGNOW4vPojx4JnazaX6O3o4RHTOFa5iG31jx3BZDtJtIyWBqS+I+pxNXOOpcd3FAmw9bm08aPUxotxnqMNyGBx1d2qnx9qZduDOv7AqO/JUe1reiRnVe6u5owY3s1KgC+/fThgECov383t/p05uaFIhW/Dfmw9l13uNVnn8OOqkSUkScFSsTpGhsuOxhvo7cDQ9ozU6zbcMB46VtW1zaKHuyKpsBkaHQ+cBvqSOTswjkjaAiijtM6+c3n6w4pSgnyEMjT2NUg7YSbQ29MMbUVFSQi8hbUCP9lGhxDua9pPdWqxGblaCjhVh72ne394oUYDobxRxBza5pIqNCNy53gX2dS6h/R9JNK9Byxay9vp2CAOlZFaP6rST+IEE9qLO8qE0RQMl2nf13eFQo7Mkad6DNSc9Vy39sIUuCGvY+LUAMDq0qc33cgs3tLamPMfaRnkeqz6tnaG4ntJUGFBL7rWXWnF+gGByyPHTVWsP2RLqP8AKCm1ltvju6QsNOq0Oq4Borm1oODTXGuiqc08srea3D7jfkrX9Ie4Ohx4YLS11XNwF2hzFSMuNeA0rhHTkAA0bShdS867kXAYLoUUuDlcm3bJdhbUGAC0XmXj1nMeRjlkcKBaJYu2MGI1rIkZoijA3qMDtxFcKlY/ajHNJa1tA3NxxryH+15s+Z6zWuN6udadmSzljUjXHllA3mJGrkUy6IsrlJ2NBP1MZ7R6pN5n4TkiTNspoYEQTxuuHuK53gl6OyPVQa3L9VRJy1oUH7SIxvAuFe7NUiNtHNRcC8MH/jbQ/iOKZlrLvmrhU5knGvFxOaqOB+zKfUr/AJRaZ23YURnUJfuoCAeNTogEzE1JA5Yd5Ua1rXZLN3nIAZuO4bgqBa9vxI5xOGjR5o5+sVvHHGJzSySnyWya2lgQ8jfP3Be8clBO2DP6bu0tHxVRZCe/fTwTn8PIGKvcmkW6FtNDdmxw5XXe4ohJTzS4OhRC14yuktePiqTJyF5Fm2ZEaK5jjn2HMJ6WRqRrOzvlSjy5DJqsaH6w+1b25O7ceK1Wy7WhTMMRILw9h1ByO4jQ8F8xyNoECjqkDOvnN5+sOKsuzm0kWz4oiQjVh+0ZXqvb8DuKlotM+gklCsi1oc1BbGhGrXDDeCMwRoQVMqhAdCS4EkwPSi2paDZeE+K7JorTUnQDiTQKUqft/O/Zwa74juTcGg9pJ/tSGZ/tPb3RMiRohq9xqeJODWjgMByCyKcmXxnue41c7PgNAFZtubQMSOIfosFSPvHJDbPkKip5lNKyeAMyR1P/AGpTDRPTeajXkxkhzsE/ZZF4KDHidVckI9HBMUuDULHlWvbQhQra2fMI9JDwIxwTuzU3UBWiOA9hC1TtUzncaKbKRhFZSlCMCNx3cjmO0IdMwsCypBHWacK8RiNVJiM6CYpo80P/AK+NPFerXhU6w5rJqjWLsDslgc3OPbT3J4ScMaE83uPxUV0wASm3WgkUS3wIfqN7RU+KgTNpPYRczaKUwGAcR8Wrv0uqjzcv02I3dh0pX95JDCUlar3HrRa72sAuU1vPOJ7Kdqeh27DhdehdXzQBme3JV0RSxpYGmuRrnd1Tc0+80CuXvz96Woemzs/ab4jnOLsyTSmAruXLNvFzRvcadnVJ7z4KKYdaEggHLjy3o3Ysn0ZD3imHVB03VO/M9qFuN7FgEgynmN7l5+gtBwBHIkfFPQ4tV7aalUZnuWlaZF34iiVpTIloRJONKu38AFyyoN5+OTRU9mSre2U8XvDAfvH3N+JQBWbQmnxnknM9wHqhMMkaYlGrOkBSp0UScOKKLGWOonIjsExeXJiJggAjZZF4LQLHlWvbQrL5CPRy0fZqaqAri6MpKxq3dm7nXZgRihkm6opkCaU9V27kdFoMYB7CCqHOS3Rx7uQfhyPonvp3lVJXuTF1sXDyY7SGWmfo7z9VHNBXJsTJp7cu5bHVfNsV5F2IMDg4bw4H5hfQOz9p/SZWDG1fDaTwdTrDvqseGb+gm1cSakgD2s423jVmon3YbG/5OP8AktEeVme2A/8AkxeLWEcrtPgVGr+qG1tZiNpxL8eK7fEI7G4fFF5ZtIRQqah0ixAdIrvEghFmO+qWkSWA5htSosRtFKinFRYwSGMTETBeZY4pqaXJd1ECZetnpylFdZacqFmFmTRCtEjOHeriyD3tL5wPFO2rjDrvCF2xN3iAiVqGkID7v79yJCiUl8XruH7wKaxOQw3nAf7XrpqOdUVxwUaNNOeaBZmtEtgaMzXnl3LsS1QMsVEhyZPnFM2jLht2g3oCkOxJ0xXXQKnSg+K6ZCID5r8NLrqfIqDIxi14I3q9SUe80VWM5OLOnHjUkVyWDoVHOh8KuwIRODasN2BN05UOXelb0a6w8lA2al2ve68Aep7zj7leOTZnmgosNsYM2GnLFvcp0teHnNw3txHaMwhbrKAxYSw8Mu4qfZ9qOhGkQVHrN+IWhgWCy39SK4cB4V+KolsvvR3+1TuA/wBq92dFDmRSCCCQRTi0KjWiz66J7Z8aFAgjLtpC5oFMirijoP1Q7UCjHEqmUmRXtoo0xEUqMEOmlJRIljirns9OXaKjQHUR6zJqiaZmzT5adqFXNpswRnVeJGcNFDtqbvYLS9iPZNmhVrvar+MB3xWk+Sy3aSohvODXuDTurR1DwqSs3mhRrubR+GGAVaNgiWy5OhiH3NXNllpVo6sMVJ0zZGHBJB7DmSYeeTjThgD8VxNTtWDhToMEf7VE2+laRmP0fDLDzYS4eDj3K+E0CrG18r00A089hD2cXCuHaCR2rDVTTGouSaPn/aWU6OZduiAOHNuDk1LTFWkK0bT2Z08O8zz29ZvP0mqhxIt3EZe46grqOdnqMcVHixAvMWPXFRHREi09jzNuTUErkYpQ0AwpKxrqLwLYuhV0RKLjXFxoFSZmy0Wc8zEZo0rjyGJRraKP6PYm9m7M+jwjEfg5wwroP3Q9yHT03fcXaNy56JSZUFuV6cb1yBkM+a7CFE4YJOJ1Ne9c6OiSLY+xQJ81JOgHinXTNeq3tKhTcS91W4/EpNjUTzZ0G88cFcJQUCEWXJXBx1RyEzBcuSVs7scNMQTb3WBC5sq4XhpWrD25eOHanLUh1QqWimE6uhzWmOVGWeF7lwitoSCmXlR4duNfQRDR2Qf6L/aPou96ciPXTZxNBrZqKAXN3hA9o5a5Gro4eLcD4UTkhPhkQY/96fvijNuyQmIV5ueY5jTtySEVyXmKsIQuMcV2JFLMct494KiRo1cQhhF7nqLECHTbk46Io8Y4pGh2CUTlY11DIakCJRCIZYoFsXQnJGL08ZoPm1q72W4nwCq/SElXTZ+zuih1d5zgC77rMwObsOzmrslIn2hG6ormauPNxqr7slK3JWG06i8f7sfks9b9dGA0rU8lpdlxMAuTqJ8I7+mxunItVgAiG4HR5/xaknrE+zPtH3NSVQ8URPyYUjxcaKn7XW4IV1oPWLhzz3KyuaS7NVSFYRjWnefQsht6QcTWjQe0k/2rklbOrCowTb9Ig7YWD0LjHYPqnmsQD/jefS9knuPNZrtDs3eJiwhWvns9bi37y+iI8IXHNcAQRQg4gg7wsm2gkBLRD0XWYT5mrfZOo4LqhlSpM5ZYXK5RMYnJFzaltSNRTrN4OChiKtTmZGDMY+a/eOq4cDv7UIm9jA7GjHccYbu0jA9y6DmuigxSuMVwOwgrlEHJzD7wpkrsYxmYP9zx7mj4pUDZS5eSfEIDQSToBU9yumz+zAhUiRaVGIGYHM6nwHFE2Mgy4wu9goO3U9pUJ85FmnXIDS7QkYNbzKG0uQUXJ0hWzat43GY6YJgbPxHgC8WjM0zJ5lWmxdkGwBfiG/EOZ0b7PzRcSF8hrRie4DeVyZMtvY9PF0umNyKBF2NjlpdDe51MaOcBUcOqUAmLKjtNHwYh5uqPygLdfoAYwNHag09ZYUrJJcldiD/DHhZcZ2Fy6N2X+yiNn7N3es7Eq+OsoVyUC2XXGhrc03kbH2YxAgkrqkQoeCdkJd0Q4qxQtnzdrRRZVFKnIFSmINk38DqrRP2Ga4IU6ViMdkU0xOIBj2HEhmgxadDkuNsuL6LHD2Th3K3Qn1IDhnvRGBKDcq7rRHx4vco8rspHinEXRvc74AK4Ml3yzGh5vsIAc7c7eeaKQpdT2QgRdIBBwIORCSzSTsJdNDTRRbcsQP67KVOY0d/tUuclXMJoDxFMRzGi1SdsCJCBdBBiQ9Yeb2cW+s3hmgUaDCj8xhXJwOoPyK7IzUjzZ45Qe5nvSLxFVumtlQcRdP5D4YFQHbKn1Yn5D8VQrADCvbIZcQACScgBUnkArHA2Y3tf/c5rf8alFJezWQho3gwUJ5uOJSoQPsKwrhvPALhiG5tZxed/3Uampn0G1JJ5lxPxTcF74rhCgMLjubpxJ05lX3ZjYoS46WLR8U/hZ7O88VE8igjbFheR/gHgbO/R4DXO+0cau4Yeb2I3Y0xhRE7QkjEbQZjEKtwYhhvIocDiF58m5O2etBJR0o07Z91YZ9s/4tSUbZSNegE/fP8Ai1cXZj8UedkX9MOtGNU1JwAIjomrqDsH/ZUuI0XT+814hNosaDVaZybdgVle1kUB/atItWaDWlZLtA/pX1xpVYz3kdvTLTFsER2NfnnvGB71cbP8lsaNLw4rJq457bxY+HUCuVHAjSmip4ll9CSbgYbCBQFrSBuFBQLqwW7Ofq0lWxkkbyW2iPNiyxHF8RvhcKH2n5NJyEwOizEFtTQBge8k8yGrcVVtp3X4rWaNbXtd/oBaZG4xs58MFOaTRnVleTiDUGM58U50cbrfwtzHNWn+GsgtDWNa0DINFAiEGWoo1oRaZrjcm1uerCMYv+UCJg6UqTgBvJRCTl+jZTCvpc1Dsxl+K5x9AYbqur7gPFEYoWdjlKxmO9Cpl6IxEOiw72auxJEC9WqgTUsC4ko4IQCgTMMO4JgqbIMtHhA0Dm96MwZ4XRQ4ZYIUyWGoCmNlwBuUlNI5PzDG9Z7gOZUWXjQ4o6uPYR70/OyLTSuKUPqigpRMWwPtCU+sYBv8EUZKXQmLmNTiURgxatoUmJP0Mthp5jEsl28hCY9CilpBClTWzctPC8+HR/rsJY8cyPOHOqgA1RSz5i44VyOBVK1ujNtcMrNo+TSLDxgzAcN0RtD+JvyVfj2FNMNCIfY4/pW0RIN5tAgM/ZoWndkuCV0+KXJn9h7GzM7EMNsSEwgVN4uNRrQAYq62V5EYQIM1HfF3thjomdpBLu4hR5F5lpiHF0Dhe9k4O8CtTqtsM9adnL1OJYmtPDKBbVhwpCIzoYbYcJzQAG5X251JxJIocdxU+WbeYDXDMJ7ygH6qENDFx5hjqfFRrGdRt3uWGZVPY6cE28aF0NCq5bcrdiXhkRjwKt8aEhM1AvXqiuCyRpe9k7YwfUO/+w/4MSXrZKFdhPH/AJTTlcYkuzH4o4cvmy0PbV1F0S9MV1m9KM/BZEW+EV/aSKAwrNJvElXLbG0wxtNdAqOYuC57ttnqQVRSGKVW8WY8GDDINR0baHf1QsGiRhDFSeKvuym34ZLw4b4Tuq2lQ4Y41yIwzXRhko3ZzdTCUkqNFVRnX3piIdzqdwARJ+18DonRLxBa2t1woSdAN+KrFlTXSEvrW8STzOJVZ5p0kZ9NjabbDUMINb0TBGScKoHbTKkcTTvwXMzqT3JNnS1yC3eRePN2K8xgiLhhRQI4RIIMhvChOapjs1FiFCLbGIrwh0ZSo7sVCiPTIPA4p+/WiiuYPWHekYRzDh3oaZokTZk5Jm6mfpDdXJ9rgciCkhSTR1rQn4baJtjU416ZA4UivBcu3kIGx6FmpBgveDcBJpUAcFFgq27HStXOfuFFpCNujDJLTuSbJeXw2k1BIxBzB1quzcrVEpllIgPrD3YfJR5rKqUo6dhwnq3KXbcECq0GzY9+DDdvY0+AVFtmCXNc7RTNkNrGNlnQ3mroLqADNzXVLacsR3J9PJRk7L6qDnjTXon+UBw+jMGpjMu9zifCqF2RWig7UW5EmQ0BoDWPvgYknAtpXk5SbLidUPbiNyWaalK0GDG4QpljEIlqHTME1NMaonIxg5uCUeFqoasd0csGDSG72yfytSUuyx1T7XwCS64eKOKfkwo1tEPtKM6hDR8AiLnAZqBOxSRgCspcBi8rM2t6zXF5LjU+7kq7KNqcdFoc5K5ucqM2HdiO5n3rnSo9PVaBMwOlmAzRoqeeisknLhV0NLY9/RxI7slaJUVoUBYWgSlRQpyTkTL4tFWHMat5cE9JFFGDeqqyHKjkOK2IyrSgs5FF4B2jmnsBxRCNKmGS5mBOY0d8jxQe14oe0kChHnA5hJ8klmmod1xCHRwjFoQqU33WnwFUJmAryKmZ4pWgfEGKgTBU6NmokycFmjZletO1ww07ygcS1r51PIFWiNItdUileSHRLPp6PaFdo0hXoCC0qGlx9N6cba7Ro49hRSHJNdheA9rBPusSh07wmbJgWDagJ8x/dRSvpXqseP3zU8WZdxoO9cdQHMe8pA/wiMtp7MKE9hKJSc9f9EjmKLwxhdkKcSPgpkKCAjY55UPtbguUXppwXgFJGbHIXxWjbNSlyAN7sT2qjWJI9NGa3StTyC0xjboAGmC68MfZw55eiFaDqObyPiR8lFmMG110Uifb9Y0/dPvUd0LpDXJo8Vll8ma4fFFftmXdEAhszPnHQDeVBlLCbABAxLjVxOp+Stv0cNrTtKHTbFg4+zsjPaivzMvRO2DEuRzBOT2lzeY873hSY0DVQ4MuTNsc3/jYT+LD3ArN7M0bTTQel5ZzIhpzoiLYgcNxTt3rDiF0wWuzWyicrlfJ7s9lGn2vgEk7JwqAjj8AkuqHijknWpkwhNx2GmSSSehGSdMp20UrMu6sGFUnUuYAPzVKrB2OmwK3AT7bMz/cupLLsr7Z1/IklVIYj7ITXRikHEEEdeFp/cjEjs9MACsIjeL8P4OSST7Mfsn5EvwNSlkxR6H5m/NEmyDyMW+I+aSSaxITzSYzEkImRbUc2/NCbQsKM6t1mIyN5mPA4pJI7SF3pFqtWVc4NIFTShxCDx7MiHJvi35pJKpY02TDI4oGx7GjHJn5mfNRIlgxz/x/mZ+pdSUdmJr8iX4R/wCXZiv2R/HD/Ul/LkxX7L80P9S6kjsRD5EvpHXbMRTnBr/cz9SY/k+L/RI5PZ+pJJHYiNdTNHobGxDnCcf/ANG/qXtuykRvmwR+KH+pJJLsRD5Mzw/ZyY0hfnh/qXn+XZn+kfxw/wBSSSfZiT8iX0jp2cmafZfnh/qSh7NzGsL88P8AUkkqWFIl55MsmydkRIUQl7KdXe01PYVbKLiS3gqVHNN6nZCnoDnObQYa4jekZc0pT3JJLKUE22awm0kjw6WdTLxCgxLOedPEfNJJS8SZqs0kQ5uzIhoA3Dm35piz7Hitc8llC4gDrNyHbzXUlHYjdl9+VUGujeXjqmlM6t+akvlju8QuJK1jRk8rHpaEQDhTHfwCSSS1UUkZOVs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71474" y="2046695"/>
            <a:ext cx="6610350" cy="3347630"/>
            <a:chOff x="371474" y="2046695"/>
            <a:chExt cx="6610350" cy="3347630"/>
          </a:xfrm>
        </p:grpSpPr>
        <p:pic>
          <p:nvPicPr>
            <p:cNvPr id="1030" name="Picture 6" descr="http://www.cstone.net/~twa/xray.g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-16751"/>
            <a:stretch/>
          </p:blipFill>
          <p:spPr bwMode="auto">
            <a:xfrm>
              <a:off x="3498345" y="2070677"/>
              <a:ext cx="741037" cy="439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41" y="2453297"/>
              <a:ext cx="5484883" cy="294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https://encrypted-tbn3.gstatic.com/images?q=tbn:ANd9GcQHDTl8n4Eifni0HBXkT761GsSAh_oYraofP_9cax3xlpdcg5pk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421" y="2472720"/>
              <a:ext cx="535781" cy="5357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s://encrypted-tbn0.gstatic.com/images?q=tbn:ANd9GcRBRJ7d4vL4Y1hbWK6O98m0h_4Hh1b-1riwu37zae8Q15jpnb0V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6688" y="2046695"/>
              <a:ext cx="595694" cy="403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http://www.cstone.net/~twa/xray.g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-16751"/>
            <a:stretch/>
          </p:blipFill>
          <p:spPr bwMode="auto">
            <a:xfrm>
              <a:off x="6022470" y="2075270"/>
              <a:ext cx="741037" cy="439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://www.ivstatic.com/files/et/imagecache/636/files/slides/SW-record-keeping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1"/>
            <a:stretch/>
          </p:blipFill>
          <p:spPr bwMode="auto">
            <a:xfrm>
              <a:off x="371474" y="3207106"/>
              <a:ext cx="917762" cy="716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4943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bllinec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dbllinec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blline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c:\msoffice\powerpnt\template\clrovrhd\dbllinec.ppt</Template>
  <TotalTime>7001</TotalTime>
  <Pages>47</Pages>
  <Words>1269</Words>
  <Application>Microsoft Office PowerPoint</Application>
  <PresentationFormat>On-screen Show (4:3)</PresentationFormat>
  <Paragraphs>300</Paragraphs>
  <Slides>35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Arial Narrow</vt:lpstr>
      <vt:lpstr>Book Antiqua</vt:lpstr>
      <vt:lpstr>Monotype Sorts</vt:lpstr>
      <vt:lpstr>Times New Roman</vt:lpstr>
      <vt:lpstr>Verdana</vt:lpstr>
      <vt:lpstr>Wingdings</vt:lpstr>
      <vt:lpstr>dbllinec</vt:lpstr>
      <vt:lpstr>IT Audit</vt:lpstr>
      <vt:lpstr>IT Audit – Why care?</vt:lpstr>
      <vt:lpstr>IT in Process Control</vt:lpstr>
      <vt:lpstr>Agenda</vt:lpstr>
      <vt:lpstr>Framework: IT Audit Cube</vt:lpstr>
      <vt:lpstr>IT Audit Objectives</vt:lpstr>
      <vt:lpstr>IT Audit – Control Strategies</vt:lpstr>
      <vt:lpstr>Segregation of Duties</vt:lpstr>
      <vt:lpstr>SoD model – A 'second set of eyes'</vt:lpstr>
      <vt:lpstr>Primary SoD – Custody: Who checks person w Assets?</vt:lpstr>
      <vt:lpstr>Primary SoD – Custody: Who checks person w Assets?</vt:lpstr>
      <vt:lpstr>Custody vs Authorization</vt:lpstr>
      <vt:lpstr>Primary SoD – Task Specialization to add Recording</vt:lpstr>
      <vt:lpstr>PowerPoint Presentation</vt:lpstr>
      <vt:lpstr>Custody vs Recording</vt:lpstr>
      <vt:lpstr>Primary SoD–Recording reassigned to make more efficient, so add Reconciliation</vt:lpstr>
      <vt:lpstr>Primary SoD–Recording reassigned to make more efficient, so add Reconciliation</vt:lpstr>
      <vt:lpstr>Secondary SoD – Who checks the Primary Authorizer?</vt:lpstr>
      <vt:lpstr>SoD with IT</vt:lpstr>
      <vt:lpstr>Impact of Computers on SOD?</vt:lpstr>
      <vt:lpstr>Enforce SOD via Access Control</vt:lpstr>
      <vt:lpstr>Password Considerations</vt:lpstr>
      <vt:lpstr>IT Controls Summary</vt:lpstr>
      <vt:lpstr>Impact of Computers on SOD?</vt:lpstr>
      <vt:lpstr>Impact of Computers on SOD?</vt:lpstr>
      <vt:lpstr>The only overpaid teacher (9/27/02)</vt:lpstr>
      <vt:lpstr>IT programming terms</vt:lpstr>
      <vt:lpstr>‘Buy &amp; Customize’ or ‘Write in-house’ - Traditional PCC model</vt:lpstr>
      <vt:lpstr>PowerPoint Presentation</vt:lpstr>
      <vt:lpstr>Buy but not Customize</vt:lpstr>
      <vt:lpstr>Buy Software, Not Customized </vt:lpstr>
      <vt:lpstr>IT Controls Summary</vt:lpstr>
      <vt:lpstr>IT Controls Summary</vt:lpstr>
      <vt:lpstr>Course Structure</vt:lpstr>
      <vt:lpstr>Books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Lehigh University</dc:creator>
  <cp:lastModifiedBy>Ann</cp:lastModifiedBy>
  <cp:revision>384</cp:revision>
  <cp:lastPrinted>2013-11-12T18:51:37Z</cp:lastPrinted>
  <dcterms:created xsi:type="dcterms:W3CDTF">1997-03-06T01:33:30Z</dcterms:created>
  <dcterms:modified xsi:type="dcterms:W3CDTF">2016-05-26T15:30:26Z</dcterms:modified>
</cp:coreProperties>
</file>